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notesSlides/notesSlide70.xml" ContentType="application/vnd.openxmlformats-officedocument.presentationml.notesSlide+xml"/>
  <Override PartName="/ppt/ink/ink10.xml" ContentType="application/inkml+xml"/>
  <Override PartName="/ppt/notesSlides/notesSlide71.xml" ContentType="application/vnd.openxmlformats-officedocument.presentationml.notesSlide+xml"/>
  <Override PartName="/ppt/ink/ink11.xml" ContentType="application/inkml+xml"/>
  <Override PartName="/ppt/notesSlides/notesSlide72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ink/ink14.xml" ContentType="application/inkml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ink/ink15.xml" ContentType="application/inkml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68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369" r:id="rId37"/>
    <p:sldId id="290" r:id="rId38"/>
    <p:sldId id="292" r:id="rId39"/>
    <p:sldId id="291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51" r:id="rId53"/>
    <p:sldId id="353" r:id="rId54"/>
    <p:sldId id="370" r:id="rId55"/>
    <p:sldId id="371" r:id="rId56"/>
    <p:sldId id="305" r:id="rId57"/>
    <p:sldId id="352" r:id="rId58"/>
    <p:sldId id="354" r:id="rId59"/>
    <p:sldId id="372" r:id="rId60"/>
    <p:sldId id="373" r:id="rId61"/>
    <p:sldId id="355" r:id="rId62"/>
    <p:sldId id="374" r:id="rId63"/>
    <p:sldId id="356" r:id="rId64"/>
    <p:sldId id="357" r:id="rId65"/>
    <p:sldId id="358" r:id="rId66"/>
    <p:sldId id="376" r:id="rId67"/>
    <p:sldId id="375" r:id="rId68"/>
    <p:sldId id="377" r:id="rId69"/>
    <p:sldId id="361" r:id="rId70"/>
    <p:sldId id="359" r:id="rId71"/>
    <p:sldId id="360" r:id="rId72"/>
    <p:sldId id="362" r:id="rId73"/>
    <p:sldId id="363" r:id="rId74"/>
    <p:sldId id="378" r:id="rId75"/>
    <p:sldId id="379" r:id="rId76"/>
    <p:sldId id="364" r:id="rId77"/>
    <p:sldId id="366" r:id="rId78"/>
    <p:sldId id="380" r:id="rId79"/>
    <p:sldId id="367" r:id="rId80"/>
    <p:sldId id="310" r:id="rId81"/>
    <p:sldId id="312" r:id="rId82"/>
    <p:sldId id="314" r:id="rId83"/>
    <p:sldId id="316" r:id="rId84"/>
    <p:sldId id="381" r:id="rId85"/>
    <p:sldId id="317" r:id="rId86"/>
    <p:sldId id="318" r:id="rId87"/>
    <p:sldId id="319" r:id="rId88"/>
    <p:sldId id="320" r:id="rId89"/>
    <p:sldId id="321" r:id="rId90"/>
    <p:sldId id="322" r:id="rId91"/>
    <p:sldId id="323" r:id="rId92"/>
    <p:sldId id="324" r:id="rId93"/>
    <p:sldId id="325" r:id="rId94"/>
    <p:sldId id="326" r:id="rId95"/>
    <p:sldId id="327" r:id="rId96"/>
    <p:sldId id="328" r:id="rId97"/>
    <p:sldId id="329" r:id="rId98"/>
    <p:sldId id="330" r:id="rId99"/>
    <p:sldId id="331" r:id="rId100"/>
    <p:sldId id="332" r:id="rId101"/>
    <p:sldId id="333" r:id="rId102"/>
    <p:sldId id="334" r:id="rId103"/>
    <p:sldId id="335" r:id="rId104"/>
    <p:sldId id="336" r:id="rId105"/>
    <p:sldId id="337" r:id="rId106"/>
    <p:sldId id="338" r:id="rId107"/>
    <p:sldId id="339" r:id="rId108"/>
    <p:sldId id="340" r:id="rId109"/>
    <p:sldId id="341" r:id="rId110"/>
    <p:sldId id="342" r:id="rId111"/>
    <p:sldId id="343" r:id="rId112"/>
    <p:sldId id="344" r:id="rId113"/>
    <p:sldId id="345" r:id="rId114"/>
    <p:sldId id="346" r:id="rId115"/>
    <p:sldId id="348" r:id="rId116"/>
    <p:sldId id="349" r:id="rId117"/>
    <p:sldId id="350" r:id="rId118"/>
    <p:sldId id="382" r:id="rId119"/>
    <p:sldId id="383" r:id="rId120"/>
    <p:sldId id="384" r:id="rId121"/>
    <p:sldId id="385" r:id="rId122"/>
  </p:sldIdLst>
  <p:sldSz cx="12192000" cy="6858000"/>
  <p:notesSz cx="6858000" cy="12192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5:04.351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89 112 24575,'0'3'0,"-1"0"0,0-1 0,0 1 0,0 0 0,0-1 0,-1 1 0,1 0 0,-1-1 0,1 0 0,-4 4 0,-6 11 0,3 2 0,7-15 0,0 1 0,0-1 0,-1 1 0,0-1 0,0 0 0,0 0 0,0 0 0,-1 0 0,0 0 0,0 0 0,0-1 0,0 1 0,-6 4 0,8-8 0,1-1 0,-1 1 0,0-1 0,0 1 0,0-1 0,1 1 0,-1-1 0,0 0 0,1 1 0,-1-1 0,1 0 0,-1 0 0,1 0 0,-1 1 0,1-1 0,-1 0 0,1 0 0,0 0 0,-1 0 0,1 0 0,0 0 0,0 0 0,0 0 0,0 0 0,0 1 0,0-1 0,0 0 0,0 0 0,0-1 0,-1-33 0,1 34 0,2-179 0,-4 243 0,0-39 0,1-1 0,1 1 0,1 0 0,1-1 0,6 29 0,-6-48 0,0-1 0,0 1 0,0-1 0,1 0 0,-1 1 0,1-1 0,0-1 0,0 1 0,0 0 0,0-1 0,0 1 0,0-1 0,1 0 0,-1 0 0,1 0 0,0-1 0,0 1 0,-1-1 0,1 0 0,0 0 0,0 0 0,0-1 0,0 1 0,7-1 0,-7 0 0,0 1 0,0-1 0,0 0 0,0 0 0,0 0 0,1-1 0,-1 1 0,0-1 0,0 0 0,-1 0 0,1-1 0,0 1 0,0-1 0,0 0 0,-1 1 0,1-2 0,-1 1 0,0 0 0,1-1 0,-1 0 0,0 1 0,-1-1 0,6-7 0,-8 9 0,1 0 0,0 0 0,-1 0 0,0 0 0,1 0 0,-1 0 0,0 0 0,1 0 0,-1 0 0,0 0 0,0-1 0,0 1 0,0 0 0,0 0 0,0 0 0,0 0 0,0 0 0,-1-1 0,1 1 0,0 0 0,-1 0 0,1 0 0,-1 0 0,1 0 0,-1 0 0,1 0 0,-1 0 0,0 0 0,1 0 0,-1 0 0,0 1 0,0-1 0,0 0 0,0 0 0,0 1 0,0-1 0,0 1 0,0-1 0,0 1 0,-1-1 0,0 0 0,-1 0 0,1 0 0,-1 1 0,0-1 0,1 1 0,-1 0 0,0-1 0,0 1 0,1 0 0,-1 1 0,0-1 0,1 0 0,-1 1 0,0 0 0,1 0 0,-5 1 0,-38 31 0,10-5 0,25-25-1365,4-5-5461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6:39.455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310 0 24575,'9'1'0,"-8"-1"0,0-1 0,0 1 0,0 0 0,0 0 0,0 0 0,0 0 0,0 0 0,0 0 0,0 0 0,0 1 0,1-1 0,-1 0 0,0 1 0,0-1 0,0 0 0,0 1 0,0-1 0,-1 1 0,1 0 0,0-1 0,0 1 0,0 0 0,0-1 0,-1 1 0,1 0 0,0 0 0,0 0 0,-1 0 0,1-1 0,-1 1 0,1 0 0,-1 0 0,1 0 0,-1 2 0,-16 142 0,-68 274 0,54-291 0,-44 177 0,-55 266 0,127-559 0,-2 6 0,0 0 0,2-1 0,0 1 0,1 0 0,1 0 0,2 25 0,-1-41 0,-1 1 0,1-1 0,-1 0 0,1 1 0,0-1 0,0 0 0,0 0 0,1 0 0,-1 0 0,0 0 0,1 0 0,-1-1 0,1 1 0,0 0 0,-1-1 0,1 1 0,0-1 0,0 1 0,0-1 0,0 0 0,0 0 0,0 0 0,0 0 0,1 0 0,-1-1 0,0 1 0,1-1 0,-1 1 0,0-1 0,1 0 0,-1 0 0,0 0 0,1 0 0,-1 0 0,0 0 0,4-1 0,10-2 0,0-1 0,-1 0 0,1-1 0,17-7 0,-14 4 0,32-10-1365,-9 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6:39.808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1366 131 24575,'-9'2'0,"-7"2"0,-8-3 0,-21-4 0,-37-12 0,-43-9 0,-49-6 0,-45 2 0,-39 9 0,25 7 0,53 6-8191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6:46.697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623 3 24575,'0'-1'0,"0"0"0,0 0 0,-2 5 0,-5 14 0,-12 25 0,-13 38 0,-14 44 0,-9 30 0,-7 16 0,-4 6 0,-3-6 0,3-17 0,4-22 0,4-19 0,12-28 0,13-28-8191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6:47.240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16 12 24575,'-4'-4'0,"-2"0"0,1 0 0,7 9 0,12 13 0,13 20 0,20 35 0,23 45 0,20 39 0,15 27 0,5 12 0,1-2 0,-3-9 0,-5-14 0,-21-36 0,-23-41-8191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6:47.863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3 0 24575,'0'35'0,"-2"166"0,11 330 0,-8-516 0,0-1 0,1 0 0,1 0 0,0 0 0,1-1 0,1 1 0,0-1 0,10 19 0,-11-26 0,1 1 0,0-1 0,0 0 0,0 0 0,1 0 0,0-1 0,0 0 0,0 0 0,1 0 0,-1-1 0,1 0 0,0 0 0,0-1 0,1 0 0,-1 0 0,12 2 0,59 7-1365,-48-11-5461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2:56:48.126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517 13 24575,'-6'-2'0,"-5"-2"0,-8-1 0,-14 3 0,-26 7 0,-27 11 0,-26 8 0,6 0 0,21-3-8191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6T13:17:17.54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1,'0'4,"0"7,0 5,0 5,0 3,4-3,2 0,0 1,-2 1,0 1,-2 6,-1 2,-1 0,0-1,0-6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6T13:17:19.977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28,'33'2,"-1"1,0 2,32 8,54 8,562 17,5-38,-290-3,-245 5,172-4,-177-11,59-1,2532 15,-2354 13,-8-1,1369-14,-1113-26,49 1,640 27,-710-2,141-26,-72 1,453 25,-543 2,-291 13,-42 0,-215-14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6T13:18:23.00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42 37,'-5'-4,"-1"-7,-8-1,-3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6T13:19:01.408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1431 72 24575,'1'-1'0,"-1"0"0,0 0 0,1 0 0,-1 0 0,0 0 0,0 0 0,0 0 0,1 0 0,-1 0 0,0 0 0,-1 0 0,1 0 0,0 0 0,0 0 0,0 0 0,0 0 0,-1 0 0,1 0 0,-1 0 0,1 0 0,-1 0 0,1 0 0,-1 1 0,1-1 0,-1 0 0,1 0 0,-1 1 0,0-1 0,0 0 0,1 1 0,-1-1 0,0 0 0,0 1 0,0-1 0,0 1 0,0-1 0,0 1 0,0 0 0,0 0 0,0-1 0,0 1 0,0 0 0,-1 0 0,-60-9 0,42 7 0,-173-16 0,0 8 0,-383 31 0,544-18 0,1 1 0,0 2 0,0 1 0,-41 14 0,62-17 0,1 0 0,0 0 0,0 1 0,0 1 0,0-1 0,1 1 0,0 0 0,0 1 0,1 0 0,0 0 0,0 1 0,0 0 0,1 0 0,0 1 0,1-1 0,0 1 0,-5 13 0,3 0 0,0 0 0,2 0 0,1 1 0,1-1 0,0 1 0,2 0 0,1 0 0,1-1 0,5 38 0,-1-31 0,1-1 0,1 0 0,1 0 0,2-1 0,1 0 0,1 0 0,18 29 0,-17-36 0,2-1 0,0-1 0,0 0 0,2-1 0,0 0 0,1-2 0,1 0 0,0-1 0,1-1 0,32 17 0,16 0 0,1-2 0,75 19 0,54 21 0,-151-49 0,-1 3 0,-1 1 0,-1 3 0,-1 1 0,-1 2 0,-1 2 0,-2 2 0,-2 2 0,-1 1 0,-1 1 0,40 59 0,-65-82 0,0 2 0,-2-1 0,0 1 0,-1 0 0,0 1 0,-1-1 0,-1 1 0,-1 1 0,3 19 0,-6-25 0,-1 1 0,0-1 0,-1 0 0,0 0 0,0 0 0,-2 0 0,1 0 0,-2 0 0,1 0 0,-2-1 0,0 0 0,0 0 0,-1 0 0,-8 13 0,-2-3 13,-1 0 1,-1-1-1,-1-1 0,0-1 0,-1 0 0,-1-2 1,-41 25-1,-13 1-749,-81 33 1,4-11-6091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6T13:18:58.406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0 19 24575,'47'-7'0,"0"1"0,0 2 0,1 3 0,-1 1 0,0 3 0,1 2 0,-2 1 0,93 27 0,-118-25 0,1 0 0,-1 2 0,0 1 0,-1 0 0,-1 2 0,0 0 0,0 1 0,-1 1 0,-1 0 0,-1 2 0,0 0 0,25 35 0,-35-42 0,1 0 0,-2 0 0,1 1 0,-1 0 0,-1 0 0,0 0 0,0 1 0,-1-1 0,-1 1 0,0 0 0,-1 0 0,0 0 0,0-1 0,-2 1 0,1 0 0,-1 0 0,-1 0 0,0 0 0,-1-1 0,0 1 0,-1-1 0,0 0 0,-1 0 0,0 0 0,-1 0 0,-11 15 0,3-9 0,-1 1 0,-1-2 0,-1 0 0,-1-1 0,0-1 0,0-1 0,-2 0 0,1-1 0,-2-1 0,1-1 0,-1-1 0,-41 11 0,60-19 0,-1 0 0,0-1 0,1 1 0,-1 0 0,1 0 0,0 0 0,-1 0 0,1 0 0,0 0 0,0 1 0,-4 2 0,8 6 0,16 4 0,217 128 0,-28-18 0,-157-92 0,44 26 0,-3 4 0,112 100 0,-193-153 0,-1 0 0,0 1 0,0 0 0,-1 1 0,-1 0 0,0 0 0,0 0 0,-1 1 0,0 0 0,-1 0 0,4 14 0,-7-13 0,0-1 0,-1 0 0,0 0 0,0 1 0,-2-1 0,1 1 0,-2-1 0,0 0 0,0 0 0,-1 0 0,-8 23 0,-4 0 0,-1-1 0,-2 0 0,-1-1 0,-2-1 0,-1-1 0,-1-1 0,-2-1 0,-1-1 0,-1-1 0,-52 40 0,40-37 0,-1-3 0,-2-1 0,0-3 0,-2-1 0,0-2 0,-1-2 0,-1-2 0,-51 11 0,35-16-273,-2-2 0,1-4 0,-1-2 0,-85-7 0,-1-13-6553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6T13:18:58.830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0 0 24575,'3'0'0,"-1"1"0,1 5 0,-1 16 0,2 48 0,-1 61 0,3 77 0,1 69 0,4 57 0,2 39 0,0-44 0,-4-78-8191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13:19:33.513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0 981 24575,'0'-3'0,"1"1"0,-1-1 0,1 1 0,0 0 0,0-1 0,0 1 0,0 0 0,0 0 0,0 0 0,1 0 0,-1 0 0,1 0 0,-1 0 0,4-3 0,30-24 0,-30 24 0,31-20 0,0 2 0,2 1 0,1 2 0,46-18 0,171-50 0,811-191 0,-594 164 0,-15 14 0,-325 73 0,-46 9 0,-24 4 0,0 2 0,115-6 0,300 19 0,-201 2 0,-264-2 0,-7 0 0,0 1 0,-1-1 0,1 0 0,0-1 0,0 1 0,0-1 0,-1 0 0,1-1 0,0 0 0,8-3 0,-15 4 0,-1 0 0,1 0 0,0 0 0,0 0 0,0 1 0,-1-1 0,1 0 0,0 1 0,-1-1 0,1 1 0,-1-1 0,1 1 0,0 0 0,-1-1 0,1 1 0,-3 0 0,-131-10 0,93 9 0,1-2 0,-1-2 0,-45-11 0,74 13 0,-30-10 0,-1 2 0,-1 2 0,1 2 0,-51-2 0,79 11 0,20 4 0,27 3 0,52 3 0,-38-6 0,75 19 0,-94-18 0,0-2 0,0-2 0,0 0 0,37-1 0,7 1 0,-58 0 0,0 1 0,0 0 0,0 1 0,-1 0 0,0 1 0,0 0 0,0 1 0,0 0 0,-1 1 0,-1 0 0,1 1 0,9 11 0,-18-19 0,0 0 0,-1 0 0,1 0 0,-1-1 0,1 1 0,-1 0 0,1 0 0,-1 0 0,1 0 0,-1 0 0,0 0 0,0 0 0,0 0 0,1 0 0,-1 0 0,0 0 0,0 0 0,0 0 0,0 0 0,-1 0 0,1 0 0,0 0 0,0 0 0,-1 0 0,1-1 0,0 1 0,-1 0 0,1 0 0,-1 0 0,1 0 0,-1 0 0,1-1 0,-1 1 0,0 0 0,1 0 0,-1-1 0,0 1 0,0 0 0,0-1 0,1 1 0,-1-1 0,0 1 0,0-1 0,0 0 0,-1 1 0,-46 17 0,-32 2 0,1 4 0,2 3 0,-96 47 0,141-58 0,0 0 0,1 2 0,1 2 0,1 1 0,0 1 0,-40 41 0,-45 71-1365,90-110-5461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6T13:23:52.540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1 0 24575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18F11B4-7E8B-425A-9311-934B556B3B4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Временной ряд — это момент, где строка таблицы получает паспорт времени. Перемешал строки — и часть смысла пропала.</a:t>
            </a:r>
          </a:p>
        </p:txBody>
      </p:sp>
      <p:sp>
        <p:nvSpPr>
          <p:cNvPr id="612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AC7461C-6184-4AFE-85B7-3D739DB19A2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 обычной таблице порядок строк часто техническая деталь. Во временном ряду порядок становится фактом.</a:t>
            </a:r>
          </a:p>
        </p:txBody>
      </p:sp>
      <p:sp>
        <p:nvSpPr>
          <p:cNvPr id="612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3EFABCA-3BA4-4088-A97F-3CFDA35AE8B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Можно сказать проще: это не просто список чисел, а история, записанная в числах.</a:t>
            </a:r>
          </a:p>
        </p:txBody>
      </p:sp>
      <p:sp>
        <p:nvSpPr>
          <p:cNvPr id="612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775FFF3-DA21-4FE8-B263-1008D9AA7BE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Временной ряд добавляет к числу вопрос “когда?”. Иногда этот вопрос важнее самого числа.</a:t>
            </a:r>
          </a:p>
        </p:txBody>
      </p:sp>
      <p:sp>
        <p:nvSpPr>
          <p:cNvPr id="612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360AC7E-D767-4EB7-BB3A-B3E7EB5EDB0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важно не отвечать сразу. Пусть студенты почувствуют разницу между набором чисел и историей, которую эти числа рассказывают по порядку.</a:t>
            </a:r>
          </a:p>
        </p:txBody>
      </p:sp>
      <p:sp>
        <p:nvSpPr>
          <p:cNvPr id="613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E165E1C-9523-470A-9FFE-D49BB31FCFD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Среднее — это только один взгляд. Во временных рядах порядок часто важнее, чем одно красивое агрегированное число.</a:t>
            </a:r>
          </a:p>
        </p:txBody>
      </p:sp>
      <p:sp>
        <p:nvSpPr>
          <p:cNvPr id="613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6CDDFB2-B005-4BBC-A487-0BA0A656ACE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Температура показывает, что временной ряд может быть длинной историей с устойчивым направлением изменения.</a:t>
            </a:r>
          </a:p>
        </p:txBody>
      </p:sp>
      <p:sp>
        <p:nvSpPr>
          <p:cNvPr id="613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FE4BCE2-97A0-4542-ADB7-81AF33977B9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Электричество удобно тем, что ритм дня часто виден почти без статистики: люди живут по расписанию, и ряд это помнит.</a:t>
            </a:r>
          </a:p>
        </p:txBody>
      </p:sp>
      <p:sp>
        <p:nvSpPr>
          <p:cNvPr id="614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C281419-B8D3-497B-80DB-2837E0A9944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Население — хороший контраст: здесь не волны, а прежде всего медленный, долгий тренд.</a:t>
            </a:r>
          </a:p>
        </p:txBody>
      </p:sp>
      <p:sp>
        <p:nvSpPr>
          <p:cNvPr id="6144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718B76B-8F2A-4D51-9F86-74A917F08F9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Биржевой ряд специально шумный: он учит не путать каждое движение линии с понятной закономерностью.</a:t>
            </a:r>
          </a:p>
        </p:txBody>
      </p:sp>
      <p:sp>
        <p:nvSpPr>
          <p:cNvPr id="6147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43EF3D-C3B5-47AD-816C-0CFFA6864EE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61110-D6EA-5EF3-D49B-BFDDB2B22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PlaceHolder 1">
            <a:extLst>
              <a:ext uri="{FF2B5EF4-FFF2-40B4-BE49-F238E27FC236}">
                <a16:creationId xmlns:a16="http://schemas.microsoft.com/office/drawing/2014/main" id="{36279F14-3F5D-B317-D115-61CB122C5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46" name="PlaceHolder 2">
            <a:extLst>
              <a:ext uri="{FF2B5EF4-FFF2-40B4-BE49-F238E27FC236}">
                <a16:creationId xmlns:a16="http://schemas.microsoft.com/office/drawing/2014/main" id="{3D4C6EC5-1BA2-13E1-3E88-CCB249C24CF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Биржевой ряд специально шумный: он учит не путать каждое движение линии с понятной закономерностью.</a:t>
            </a:r>
          </a:p>
        </p:txBody>
      </p:sp>
      <p:sp>
        <p:nvSpPr>
          <p:cNvPr id="6147" name="PlaceHolder 3">
            <a:extLst>
              <a:ext uri="{FF2B5EF4-FFF2-40B4-BE49-F238E27FC236}">
                <a16:creationId xmlns:a16="http://schemas.microsoft.com/office/drawing/2014/main" id="{B0346416-A3CA-02BA-3C0F-6528008CC78B}"/>
              </a:ext>
            </a:extLst>
          </p:cNvPr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43EF3D-C3B5-47AD-816C-0CFFA6864EE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64564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CO₂ — отличный пример, где тренд и сезонность живут вместе: линия растёт, но каждый год ещё и дышит.</a:t>
            </a:r>
          </a:p>
        </p:txBody>
      </p:sp>
      <p:sp>
        <p:nvSpPr>
          <p:cNvPr id="6150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41BF580-9101-4155-A05A-577C669EE57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Солнечные пятна показывают, что периодичность может быть не недельной и не годовой, а гораздо более длинной.</a:t>
            </a:r>
          </a:p>
        </p:txBody>
      </p:sp>
      <p:sp>
        <p:nvSpPr>
          <p:cNvPr id="6153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B8A8911-34B8-4542-AFBB-34D3F167EE5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После примеров надо собрать идею: временной ряд — это числа плюс порядок, память и возможный ритм.</a:t>
            </a:r>
          </a:p>
        </p:txBody>
      </p:sp>
      <p:sp>
        <p:nvSpPr>
          <p:cNvPr id="6156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165AA1D-FA54-4B8B-AFB6-0B135C6A91C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Тренд — это не каждое колебание. Это общая дорога, по которой идёт ряд.</a:t>
            </a:r>
          </a:p>
        </p:txBody>
      </p:sp>
      <p:sp>
        <p:nvSpPr>
          <p:cNvPr id="6159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556142B-3272-4266-9FC1-6EEA29FB302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Сезонность — это когда ряд как будто помнит календарь.</a:t>
            </a:r>
          </a:p>
        </p:txBody>
      </p:sp>
      <p:sp>
        <p:nvSpPr>
          <p:cNvPr id="6162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73BE5BE-6BAF-43E0-AD8D-7E2A4D89D41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Шум — это не враг, а реальность. Проблема начинается, когда мы принимаем каждый шорох за закономерность.</a:t>
            </a:r>
          </a:p>
        </p:txBody>
      </p:sp>
      <p:sp>
        <p:nvSpPr>
          <p:cNvPr id="6165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55FC6BE-AE40-4897-B1AA-DBD14B8A1C8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как суп: отдельно видны ингредиенты, но в тарелке они уже вместе.</a:t>
            </a:r>
          </a:p>
        </p:txBody>
      </p:sp>
      <p:sp>
        <p:nvSpPr>
          <p:cNvPr id="6168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B2C2E59-E44C-4668-AC38-515937E99CF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Не надо автоматически удалять пик. Сначала спросить: это ошибка или реальная история?</a:t>
            </a:r>
          </a:p>
        </p:txBody>
      </p:sp>
      <p:sp>
        <p:nvSpPr>
          <p:cNvPr id="6171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6857C61-3C58-4D61-98D1-E2834EEE0D6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Пять секунд глазами иногда экономят два часа машинного обучения.</a:t>
            </a:r>
          </a:p>
        </p:txBody>
      </p:sp>
      <p:sp>
        <p:nvSpPr>
          <p:cNvPr id="6174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E1B188F-BCDC-4D04-89C5-84A585C38AB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Таблица хранит числа. График показывает поведение.</a:t>
            </a:r>
          </a:p>
        </p:txBody>
      </p:sp>
      <p:sp>
        <p:nvSpPr>
          <p:cNvPr id="6177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0B1BE3E-AF88-45E6-A23C-487A55A56E2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Иногда нас интересует не точное число, а режим: ряд сейчас в обычном диапазоне или ушёл в другую зону.</a:t>
            </a:r>
          </a:p>
        </p:txBody>
      </p:sp>
      <p:sp>
        <p:nvSpPr>
          <p:cNvPr id="6180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64657BE-3146-4162-9FC4-E77FCD30405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Временной ряд может стать нервным. И это тоже информация, а не просто некрасивый график.</a:t>
            </a:r>
          </a:p>
        </p:txBody>
      </p:sp>
      <p:sp>
        <p:nvSpPr>
          <p:cNvPr id="6183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470A36-A9DE-4406-AE08-A41EC576078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вопрос на распознавание структуры, не на вычисления. Пусть сначала назовут словами: что растёт и что повторяется.</a:t>
            </a:r>
          </a:p>
        </p:txBody>
      </p:sp>
      <p:sp>
        <p:nvSpPr>
          <p:cNvPr id="6186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7C4B6AA-8876-475A-BB84-9988E9E1D00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Важно произнести оба слова: тренд и сезонность. В реальных данных они часто приходят вместе.</a:t>
            </a:r>
          </a:p>
        </p:txBody>
      </p:sp>
      <p:sp>
        <p:nvSpPr>
          <p:cNvPr id="6189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813DCD9-C8AB-493F-BB12-E255A93C560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Если график уже кричит “я сезонный”, не надо начинать с самой модной нейросети.</a:t>
            </a:r>
          </a:p>
        </p:txBody>
      </p:sp>
      <p:sp>
        <p:nvSpPr>
          <p:cNvPr id="6192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4636A58-7AC4-41E8-BF1A-798F4248212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1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ключевой момент для коронавирусной практики: cumulative звучит солидно, но часто скрывает динамику.</a:t>
            </a:r>
          </a:p>
        </p:txBody>
      </p:sp>
      <p:sp>
        <p:nvSpPr>
          <p:cNvPr id="6195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73C7C1C-3B9F-402D-B7F4-86C3E47273D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1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Кумулятивная кривая похожа на счётчик километров в машине. Она не обязана падать, даже если вы остановились.</a:t>
            </a:r>
          </a:p>
        </p:txBody>
      </p:sp>
      <p:sp>
        <p:nvSpPr>
          <p:cNvPr id="6198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DD5233A-73E8-4778-87AB-76D165734CD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Кумулятивный график легко вводит в заблуждение: он продолжает расти просто потому, что это сумма.</a:t>
            </a:r>
          </a:p>
        </p:txBody>
      </p:sp>
      <p:sp>
        <p:nvSpPr>
          <p:cNvPr id="6201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0BB1C8D-D453-4BD5-8DCA-A85DDA0F6CD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Разности часто честнее показывают, что происходит прямо сейчас, а не сколько накопилось за всю историю.</a:t>
            </a:r>
          </a:p>
        </p:txBody>
      </p:sp>
      <p:sp>
        <p:nvSpPr>
          <p:cNvPr id="6204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5B2131-5FE8-48F7-BCE9-AB665B2B7BD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Разность — это простой математический нож: он разрезает накопленную сумму на дневные кусочки.</a:t>
            </a:r>
          </a:p>
        </p:txBody>
      </p:sp>
      <p:sp>
        <p:nvSpPr>
          <p:cNvPr id="6207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17BCC2A-7867-4DC3-9CAD-6E524859153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Разности возвращают динамику. Сумма говорит “сколько накопилось”, разности говорят “что сейчас происходит”.</a:t>
            </a:r>
          </a:p>
        </p:txBody>
      </p:sp>
      <p:sp>
        <p:nvSpPr>
          <p:cNvPr id="6210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87C86F4-073F-41EA-8ED2-E88DBDB143A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маленькая арифметика, но она даёт ключ к работе с накопительными данными.</a:t>
            </a:r>
          </a:p>
        </p:txBody>
      </p:sp>
      <p:sp>
        <p:nvSpPr>
          <p:cNvPr id="6213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F55BF4-274F-4158-9B82-2F74A6EF6B3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Формула простая, но смысл большой: мы переходим от итога к событию за период.</a:t>
            </a:r>
          </a:p>
        </p:txBody>
      </p:sp>
      <p:sp>
        <p:nvSpPr>
          <p:cNvPr id="6216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1757825-128A-4565-AE64-C39B30DF7CD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Шумный ряд похож на разговор в шумном кафе: смысл есть, но надо немного приглушить фон.</a:t>
            </a:r>
          </a:p>
        </p:txBody>
      </p:sp>
      <p:sp>
        <p:nvSpPr>
          <p:cNvPr id="6219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61A1661-EF19-49C7-A8BD-8346B60356A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E07D0-1023-C691-1688-223ACC709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7" name="PlaceHolder 1">
            <a:extLst>
              <a:ext uri="{FF2B5EF4-FFF2-40B4-BE49-F238E27FC236}">
                <a16:creationId xmlns:a16="http://schemas.microsoft.com/office/drawing/2014/main" id="{490BA9B2-9B8D-8802-FB47-114732D96B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18" name="PlaceHolder 2">
            <a:extLst>
              <a:ext uri="{FF2B5EF4-FFF2-40B4-BE49-F238E27FC236}">
                <a16:creationId xmlns:a16="http://schemas.microsoft.com/office/drawing/2014/main" id="{122E8DE8-D64B-B4A6-15B8-8E799188D80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Шумный ряд похож на разговор в шумном кафе: смысл есть, но надо немного приглушить фон.</a:t>
            </a:r>
          </a:p>
        </p:txBody>
      </p:sp>
      <p:sp>
        <p:nvSpPr>
          <p:cNvPr id="6219" name="PlaceHolder 3">
            <a:extLst>
              <a:ext uri="{FF2B5EF4-FFF2-40B4-BE49-F238E27FC236}">
                <a16:creationId xmlns:a16="http://schemas.microsoft.com/office/drawing/2014/main" id="{CE930524-5B47-CE7D-F57D-E32E4EDEEE62}"/>
              </a:ext>
            </a:extLst>
          </p:cNvPr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61A1661-EF19-49C7-A8BD-8346B60356A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69637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Скользящее среднее не предсказывает будущее. Оно помогает увидеть форму настоящего.</a:t>
            </a:r>
          </a:p>
        </p:txBody>
      </p:sp>
      <p:sp>
        <p:nvSpPr>
          <p:cNvPr id="6222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009D818-BF93-455E-BE03-C6894EA0AE1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Семь дней — не магическое число, но в данных по дням неделя часто имеет смысл.</a:t>
            </a:r>
          </a:p>
        </p:txBody>
      </p:sp>
      <p:sp>
        <p:nvSpPr>
          <p:cNvPr id="6228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85AD873-2F9F-4C2C-8814-17D49401478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можно провести параллель с kNN: опять соседи, только теперь соседи по времени.</a:t>
            </a:r>
          </a:p>
        </p:txBody>
      </p:sp>
      <p:sp>
        <p:nvSpPr>
          <p:cNvPr id="6225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AFAFD62-12EC-43C9-A097-F7390F9C93F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Если окно слишком большое, график становится спокойным, но может стать слишком забывчивым.</a:t>
            </a:r>
          </a:p>
        </p:txBody>
      </p:sp>
      <p:sp>
        <p:nvSpPr>
          <p:cNvPr id="6231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8B860C-D199-4B7D-A3AC-8392DC8B591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Если сгладить достаточно сильно, можно сделать спокойным даже пожар. Но пожар от этого не исчезнет.</a:t>
            </a:r>
          </a:p>
        </p:txBody>
      </p:sp>
      <p:sp>
        <p:nvSpPr>
          <p:cNvPr id="6234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40D1ECA-8BFE-4A62-8DD5-BA6DAEE8C29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полезно поймать интуицию: гладкий график не всегда более правдивый.</a:t>
            </a:r>
          </a:p>
        </p:txBody>
      </p:sp>
      <p:sp>
        <p:nvSpPr>
          <p:cNvPr id="623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D82BB2-9E4D-49B5-A8C5-ED99AC1B1B9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Сглаживание помогает увидеть форму, но оно не должно стирать то, ради чего мы анализируем данные.</a:t>
            </a:r>
          </a:p>
        </p:txBody>
      </p:sp>
      <p:sp>
        <p:nvSpPr>
          <p:cNvPr id="6240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74DD42C-F2F9-4A5B-9B42-DA795B43461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Периодичность — это когда данные стучат в ритм: сутки, неделя, год или что-то предметное.</a:t>
            </a:r>
          </a:p>
        </p:txBody>
      </p:sp>
      <p:sp>
        <p:nvSpPr>
          <p:cNvPr id="6243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B97F9F-958D-44A1-A20D-83BC0C129BC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Некоторые ряды живут по расписанию людей. Мы спим, работаем, включаем свет — и ряд это помнит.</a:t>
            </a:r>
          </a:p>
        </p:txBody>
      </p:sp>
      <p:sp>
        <p:nvSpPr>
          <p:cNvPr id="6246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5590E8D-4C71-46BE-9B96-C32F983BFE1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 бизнес-данных сезонность часто приходит не из физики, а из поведения людей.</a:t>
            </a:r>
          </a:p>
        </p:txBody>
      </p:sp>
      <p:sp>
        <p:nvSpPr>
          <p:cNvPr id="6249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9C4FD89-D227-445C-A050-6E4A2230361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Не надо здесь уходить в формулы. Достаточно идеи: периодограмма помогает искать сильные повторяющиеся частоты.</a:t>
            </a:r>
          </a:p>
        </p:txBody>
      </p:sp>
      <p:sp>
        <p:nvSpPr>
          <p:cNvPr id="6252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B8AACCE-3553-41A9-A89D-852A065DA4D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Если данные про продажи мороженого, годовая сезонность не удивляет. Если нашли цикл в 17.3 дня — сначала проверьте, не привиделось ли.</a:t>
            </a:r>
          </a:p>
        </p:txBody>
      </p:sp>
      <p:sp>
        <p:nvSpPr>
          <p:cNvPr id="6255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63E3C56-ACDF-49FA-B74F-3C87CAD6F54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Коронавирус здесь не ради драматизма, а как удобный учебный пример: данные по датам, странам и cumulative значениям.</a:t>
            </a:r>
          </a:p>
        </p:txBody>
      </p:sp>
      <p:sp>
        <p:nvSpPr>
          <p:cNvPr id="6258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468CCB-3687-4DAD-A05E-F625EDDEDC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 старой практике именно здесь важно проговорить формат: даты часто лежат столбцами, а не строками.</a:t>
            </a:r>
          </a:p>
        </p:txBody>
      </p:sp>
      <p:sp>
        <p:nvSpPr>
          <p:cNvPr id="6261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0A6452D-6902-49FE-B448-22164F18EDA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Таблица отвечает на скучный, но спасительный вопрос: где у нас время и что является наблюдением?</a:t>
            </a:r>
          </a:p>
        </p:txBody>
      </p:sp>
      <p:sp>
        <p:nvSpPr>
          <p:cNvPr id="6264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057B98E-3CD4-4AD9-9FC2-15072AC84E1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9A35-C0F1-2678-2D5D-553580B30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2" name="PlaceHolder 1">
            <a:extLst>
              <a:ext uri="{FF2B5EF4-FFF2-40B4-BE49-F238E27FC236}">
                <a16:creationId xmlns:a16="http://schemas.microsoft.com/office/drawing/2014/main" id="{1695B8B7-ED2F-A7D9-24CA-84288A317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3" name="PlaceHolder 2">
            <a:extLst>
              <a:ext uri="{FF2B5EF4-FFF2-40B4-BE49-F238E27FC236}">
                <a16:creationId xmlns:a16="http://schemas.microsoft.com/office/drawing/2014/main" id="{26558FBB-B6B0-F3F2-626D-7F9F06C80A1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Таблица отвечает на скучный, но спасительный вопрос: где у нас время и что является наблюдением?</a:t>
            </a:r>
          </a:p>
        </p:txBody>
      </p:sp>
      <p:sp>
        <p:nvSpPr>
          <p:cNvPr id="6264" name="PlaceHolder 3">
            <a:extLst>
              <a:ext uri="{FF2B5EF4-FFF2-40B4-BE49-F238E27FC236}">
                <a16:creationId xmlns:a16="http://schemas.microsoft.com/office/drawing/2014/main" id="{EB8172C8-9092-2E5C-CF15-016D998CCB10}"/>
              </a:ext>
            </a:extLst>
          </p:cNvPr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057B98E-3CD4-4AD9-9FC2-15072AC84E1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8216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86EC3-0B98-EC28-5450-6887E11BC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20B76AB2-3506-981F-AB58-5D5829432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6CCA625D-180C-A147-87F9-48CC00D0125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E425E64A-F51D-552B-478A-8F7F5BFF4B77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00942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9DCBB-42E0-E2C6-51E6-DBD281592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9F1F8EE8-513F-6178-3EFB-D6C3F9D4B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ADEA3656-DE12-48FE-94E6-248FB723AFB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D1BAB119-9D95-C2A5-F8CD-572908BE1185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22082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02EB5-E6D4-A677-D5BE-BE831341B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A2023141-AE14-31AF-F06E-350D85490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66EA5788-CB92-F445-526F-DC39518BCB4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44E89ABC-9B4C-1AA2-D778-799A9214CB13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70767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C975B-9106-04FF-2B5B-6B7BBD19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BCDB684D-CC26-6F9C-2E2C-A597EE1C0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4BEBD553-3EC0-EA35-CB2F-5129DE9AF8A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D4B44BE4-3E90-68C7-6923-5D44A02EB659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676451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654AD-CBCB-E056-2DA2-E78A07145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DA868614-04FE-5340-AA4D-0CE434FBB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D5BFA434-2325-A8F7-A46E-EE6D73D2BF8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03C67728-2B6D-6838-DD65-878F34FB0FEB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978883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FF0C7-1094-426A-C3E4-7B30F3438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E82F7753-AC60-78E5-3604-F3375006F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1102B5D1-3F7D-C074-68BC-5F650499AEA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B6B52070-D613-C9B2-EA31-2124399D32E7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282138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C1929-2F76-DF89-DF16-9A05DB72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33668DEB-0796-7511-B574-8F1995DF2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F8851923-7463-1135-0CFE-CD6BE9E202C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CF2B3669-5F99-9E36-B461-44B8F71C0431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11488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E516-BBF5-3FB4-A508-164A41C4D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FF53FBB4-930A-8EA6-E618-E90742B77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1949BC94-601E-7805-5371-77CE966489F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0A95D2FA-40B2-BDC5-8394-74CAAABD7312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18090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6E979-53AB-02D6-6AA3-E0E995393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36654709-92C7-D0B2-7C0C-A04B52A76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0BFBB801-4A57-77A6-8D6E-97F29FB4747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DD0ED4F1-19CC-1576-968A-40AF3E51C5D3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423407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4836C-3FD6-7CBA-14DD-20E322262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DB57E4BC-1B25-3ABE-7184-9FF49A5995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FE9C88BE-5A22-B6A9-D1B4-D1E0B3309FE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85EFC98D-3F2F-F22B-7F83-C8CDC5F6CB5B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07858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75A4-2A32-2462-146F-D09032A1A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F7732200-9DF0-C096-D297-FE9674F16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60A87D1B-504D-E0AD-8CCA-0B2EA1B8BE9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D1CDE341-711E-7A53-B210-8FDB8A67570A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894123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48C15-EF92-51A5-90EB-D3FFAF615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177636BF-4243-3DD9-514A-F2B3B2CFE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85D7B9A0-FA0D-42B6-7B0C-CA0EDB02F96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351961BE-FC3C-27B8-F5AB-13D49DD65CFB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340178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03513-71AD-F8BF-EDCB-229393B72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51B6DDB6-1A99-D0DB-4B48-35F43ACA3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FB5C5C6B-DE60-6769-FD41-BF090E2DBDF8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E842E1BB-D21F-CAAA-BD81-2F9B0B10C2B4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6061014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68F86-DF94-5865-23C2-B3E434FB2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927DE858-3B8F-C1AF-C71A-EE41993615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D22F58A9-FE25-6F9A-AC7B-4A3C1F96692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8D65437F-6565-C285-C08C-186CE73EBB44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88683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B7293-CA42-B1E7-6A72-D39DDAFA5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1BBFA0AB-7581-113B-F393-73EE36511A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155E9225-3EF4-236F-F5C9-279F7E43889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17B698FD-4C00-5262-815A-030137B89715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240190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F0848-10D8-24F1-CA4D-A3DBEA7D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888C3B6D-4F19-6AA2-18DF-202404E61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EE1DDCDC-7FA3-EFB8-6787-FDD6D8BE8E58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40E100C7-95F5-A80D-FF54-5887583A3BF4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488234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7C016-BDF3-54B1-E3AC-47A3FBC3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46A9ABBA-84AB-E6A5-1F8B-148F1C531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50A6F7B2-E173-8DEA-71EA-825AC3768C3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13B8CB57-6F39-0AFC-61FC-E49A9A28972A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25329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453A-8DDE-A33D-FE01-ABDD817E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48BAAA31-121F-3896-8B67-AE64CB750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B1429092-F637-B2A2-847E-63D065399DF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35263902-03A9-77ED-E5FE-19D48436F27E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710126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C8719-A037-9A46-ECAD-2BDBEBA40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A0737ED9-96AB-A428-342A-BAF69B316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38B3AD42-66C2-75F6-3BEE-EABEBAE77EC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E1B16AC4-7F8F-2F1D-B0D6-EF029D6C2D04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7217207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472B4-0F9F-CE80-DB1A-B28D6FFC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026B8D1D-7875-3E35-24AE-355719043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B43E6FE0-DB6B-F9A1-7E6C-7E5757C0186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D1408E69-B5A1-BFC1-8D64-579810FF6850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7799311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6EF20-FEF7-C387-79EA-6E0A26EC4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FA4C4000-4CC1-D74F-9954-07B341860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21F439B8-EF50-BC15-F3F9-CF8599C3302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2CAE4A51-9FD4-D222-CE83-08582A69C319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299032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49FD4-4608-25A9-AC8E-6C126FF4F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F9C76A8E-5B36-E471-F9D5-1FD6CC771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356802F5-A91F-26CD-2472-5FBB4142D21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6A84F68B-A73A-4C45-19D0-82B863277D57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984687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92A4A-8D1D-38AF-FC44-8F4700058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11DECBEF-6A60-9F0E-8B25-C73345B5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A309D3E7-69EE-3443-63EE-8CFF0902E9C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5C5E53E2-BF3E-4405-7CF0-E82C10124F17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8863699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DA501-9BF7-1CFE-ED15-F3F1410A9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9D6B2951-34F8-B195-41D5-B73EAEDDA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7F1C8B7B-4C62-E62C-0839-FB785E942B7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8928BBFB-C3E2-9F38-F396-DC2EE94735C2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489186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5A99E-4B1A-3FAC-CB49-B1B40279B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D5566DA2-BC6D-F6CD-8648-74335F425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06651C30-A8D8-E61F-C3D4-112A19C7A51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C1BCB90B-ED0C-F9C5-ADD7-6FE110482693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685842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B3C13-28AC-DB1D-5D5F-31EF85BC7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5" name="PlaceHolder 1">
            <a:extLst>
              <a:ext uri="{FF2B5EF4-FFF2-40B4-BE49-F238E27FC236}">
                <a16:creationId xmlns:a16="http://schemas.microsoft.com/office/drawing/2014/main" id="{4A064B8D-F9FF-FD6A-9D53-031FD30C3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66" name="PlaceHolder 2">
            <a:extLst>
              <a:ext uri="{FF2B5EF4-FFF2-40B4-BE49-F238E27FC236}">
                <a16:creationId xmlns:a16="http://schemas.microsoft.com/office/drawing/2014/main" id="{D3E34C17-C0B4-9598-DC4F-5E80DA4B31E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момент, где студенты часто теряются: данные есть, но не в той геометрии.</a:t>
            </a:r>
          </a:p>
        </p:txBody>
      </p:sp>
      <p:sp>
        <p:nvSpPr>
          <p:cNvPr id="6267" name="PlaceHolder 3">
            <a:extLst>
              <a:ext uri="{FF2B5EF4-FFF2-40B4-BE49-F238E27FC236}">
                <a16:creationId xmlns:a16="http://schemas.microsoft.com/office/drawing/2014/main" id="{1F9039E6-DD53-B8BB-9145-F9D6E054EB7D}"/>
              </a:ext>
            </a:extLst>
          </p:cNvPr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D09961-C67C-4A70-B2BD-E8E4F7FA6E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803005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На cumulative графике всё выглядит как вечный рост. Это не ложь, но это не весь ответ.</a:t>
            </a:r>
          </a:p>
        </p:txBody>
      </p:sp>
      <p:sp>
        <p:nvSpPr>
          <p:cNvPr id="6282" name="PlaceHolder 3"/>
          <p:cNvSpPr>
            <a:spLocks noGrp="1"/>
          </p:cNvSpPr>
          <p:nvPr>
            <p:ph type="sldNum" idx="5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1BFE2C4-EC26-4BB4-9909-D343781E5F5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После Difference данные обычно становятся менее гладкими, но намного более честными для вопроса “что происходит сейчас”.</a:t>
            </a:r>
          </a:p>
        </p:txBody>
      </p:sp>
      <p:sp>
        <p:nvSpPr>
          <p:cNvPr id="6288" name="PlaceHolder 3"/>
          <p:cNvSpPr>
            <a:spLocks noGrp="1"/>
          </p:cNvSpPr>
          <p:nvPr>
            <p:ph type="sldNum" idx="6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F535877-820C-4F45-AFB9-3C5635082A0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Сглаженный график — это очки, а не новые глаза. Он помогает смотреть, но может и исказить.</a:t>
            </a:r>
          </a:p>
        </p:txBody>
      </p:sp>
      <p:sp>
        <p:nvSpPr>
          <p:cNvPr id="6294" name="PlaceHolder 3"/>
          <p:cNvSpPr>
            <a:spLocks noGrp="1"/>
          </p:cNvSpPr>
          <p:nvPr>
            <p:ph type="sldNum" idx="6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20C95D0-5C80-47D9-9CB8-CB92851547A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2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студент должен увидеть весь маршрут целиком, чтобы не потеряться в отдельных виджетах.</a:t>
            </a:r>
          </a:p>
        </p:txBody>
      </p:sp>
      <p:sp>
        <p:nvSpPr>
          <p:cNvPr id="6300" name="PlaceHolder 3"/>
          <p:cNvSpPr>
            <a:spLocks noGrp="1"/>
          </p:cNvSpPr>
          <p:nvPr>
            <p:ph type="sldNum" idx="6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B6D410B-7911-4C9F-AFC3-0E37C547292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C86C2-5EED-E013-91D8-3AD746A9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8" name="PlaceHolder 1">
            <a:extLst>
              <a:ext uri="{FF2B5EF4-FFF2-40B4-BE49-F238E27FC236}">
                <a16:creationId xmlns:a16="http://schemas.microsoft.com/office/drawing/2014/main" id="{274C6B48-4203-BA3C-E45C-22B4BB996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299" name="PlaceHolder 2">
            <a:extLst>
              <a:ext uri="{FF2B5EF4-FFF2-40B4-BE49-F238E27FC236}">
                <a16:creationId xmlns:a16="http://schemas.microsoft.com/office/drawing/2014/main" id="{8370AAC1-0B9F-004E-18A2-8F5DE6FBAFD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студент должен увидеть весь маршрут целиком, чтобы не потеряться в отдельных виджетах.</a:t>
            </a:r>
          </a:p>
        </p:txBody>
      </p:sp>
      <p:sp>
        <p:nvSpPr>
          <p:cNvPr id="6300" name="PlaceHolder 3">
            <a:extLst>
              <a:ext uri="{FF2B5EF4-FFF2-40B4-BE49-F238E27FC236}">
                <a16:creationId xmlns:a16="http://schemas.microsoft.com/office/drawing/2014/main" id="{193847AC-E52E-0CA6-D895-EAE589303A33}"/>
              </a:ext>
            </a:extLst>
          </p:cNvPr>
          <p:cNvSpPr>
            <a:spLocks noGrp="1"/>
          </p:cNvSpPr>
          <p:nvPr>
            <p:ph type="sldNum" idx="6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B6D410B-7911-4C9F-AFC3-0E37C547292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227047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не задача “нажмите кнопки”. Это задача сформулировать наблюдение: что видно после каждого преобразования?</a:t>
            </a:r>
          </a:p>
        </p:txBody>
      </p:sp>
      <p:sp>
        <p:nvSpPr>
          <p:cNvPr id="6303" name="PlaceHolder 3"/>
          <p:cNvSpPr>
            <a:spLocks noGrp="1"/>
          </p:cNvSpPr>
          <p:nvPr>
            <p:ph type="sldNum" idx="6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7CD732B-C9D2-40F7-A638-A0AD80AA4DB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главный подвох cumulative-графиков: линия почти не умеет идти вниз, даже когда ситуация улучшается.</a:t>
            </a:r>
          </a:p>
        </p:txBody>
      </p:sp>
      <p:sp>
        <p:nvSpPr>
          <p:cNvPr id="6306" name="PlaceHolder 3"/>
          <p:cNvSpPr>
            <a:spLocks noGrp="1"/>
          </p:cNvSpPr>
          <p:nvPr>
            <p:ph type="sldNum" idx="6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A8518CF-FC92-4A9B-B2E9-DC1A849D481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Ответ связывает практику с коронавирусом: daily-график часто говорит больше, чем cumulative.</a:t>
            </a:r>
          </a:p>
        </p:txBody>
      </p:sp>
      <p:sp>
        <p:nvSpPr>
          <p:cNvPr id="6309" name="PlaceHolder 3"/>
          <p:cNvSpPr>
            <a:spLocks noGrp="1"/>
          </p:cNvSpPr>
          <p:nvPr>
            <p:ph type="sldNum" idx="6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9D82A54-33CD-4982-81E8-65748E2EC11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Прогнозирование временных рядов — это место, где модель может случайно стать путешественником во времени.</a:t>
            </a:r>
          </a:p>
        </p:txBody>
      </p:sp>
      <p:sp>
        <p:nvSpPr>
          <p:cNvPr id="6312" name="PlaceHolder 3"/>
          <p:cNvSpPr>
            <a:spLocks noGrp="1"/>
          </p:cNvSpPr>
          <p:nvPr>
            <p:ph type="sldNum" idx="6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A2CD48-4253-4CAC-AC2C-F54D131A37E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 табличных задачах random split часто нормален. Во времени он может подсунуть будущие данные в обучение.</a:t>
            </a:r>
          </a:p>
        </p:txBody>
      </p:sp>
      <p:sp>
        <p:nvSpPr>
          <p:cNvPr id="6315" name="PlaceHolder 3"/>
          <p:cNvSpPr>
            <a:spLocks noGrp="1"/>
          </p:cNvSpPr>
          <p:nvPr>
            <p:ph type="sldNum" idx="6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51DE8C-3DCB-4984-9FC5-089E5E9FDFC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главный принцип честной проверки прогноза: обучаемся на прошлом, экзаменуемся на будущем.</a:t>
            </a:r>
          </a:p>
        </p:txBody>
      </p:sp>
      <p:sp>
        <p:nvSpPr>
          <p:cNvPr id="6318" name="PlaceHolder 3"/>
          <p:cNvSpPr>
            <a:spLocks noGrp="1"/>
          </p:cNvSpPr>
          <p:nvPr>
            <p:ph type="sldNum" idx="7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18EF63-35EF-4146-81C5-D34F0A57264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3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Машина не знает, что путешествия во времени запрещены. Это наша работа — не дать ей подсмотреть завтра.</a:t>
            </a:r>
          </a:p>
        </p:txBody>
      </p:sp>
      <p:sp>
        <p:nvSpPr>
          <p:cNvPr id="6321" name="PlaceHolder 3"/>
          <p:cNvSpPr>
            <a:spLocks noGrp="1"/>
          </p:cNvSpPr>
          <p:nvPr>
            <p:ph type="sldNum" idx="7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267A98B-AA48-4014-980F-83DA472A85F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Иногда проблема не в split, а в признаке, который сам уже содержит будущее. Это особенно коварно.</a:t>
            </a:r>
          </a:p>
        </p:txBody>
      </p:sp>
      <p:sp>
        <p:nvSpPr>
          <p:cNvPr id="6324" name="PlaceHolder 3"/>
          <p:cNvSpPr>
            <a:spLocks noGrp="1"/>
          </p:cNvSpPr>
          <p:nvPr>
            <p:ph type="sldNum" idx="7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4902E2C-FED1-441E-AC14-D9DCC640D69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вопрос про честность эксперимента. Машина позволит подсмотреть, но аналитик не должен.</a:t>
            </a:r>
          </a:p>
        </p:txBody>
      </p:sp>
      <p:sp>
        <p:nvSpPr>
          <p:cNvPr id="6327" name="PlaceHolder 3"/>
          <p:cNvSpPr>
            <a:spLocks noGrp="1"/>
          </p:cNvSpPr>
          <p:nvPr>
            <p:ph type="sldNum" idx="7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8609EE1-1549-438E-92FB-2325BFC310B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можно сказать жёстко: если будущее попало в признаки, качество модели уже не доказательство.</a:t>
            </a:r>
          </a:p>
        </p:txBody>
      </p:sp>
      <p:sp>
        <p:nvSpPr>
          <p:cNvPr id="6330" name="PlaceHolder 3"/>
          <p:cNvSpPr>
            <a:spLocks noGrp="1"/>
          </p:cNvSpPr>
          <p:nvPr>
            <p:ph type="sldNum" idx="7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FD36DC2-5CD9-4A24-A499-4B6D650021F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Лаги — это мост между временными рядами и обычным машинным обучением.</a:t>
            </a:r>
          </a:p>
        </p:txBody>
      </p:sp>
      <p:sp>
        <p:nvSpPr>
          <p:cNvPr id="6333" name="PlaceHolder 3"/>
          <p:cNvSpPr>
            <a:spLocks noGrp="1"/>
          </p:cNvSpPr>
          <p:nvPr>
            <p:ph type="sldNum" idx="7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16098E-7095-497A-97AD-9BB0223C0DF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хороший момент: ряд перестаёт быть только линией и снова становится таблицей, но таблицей с памятью.</a:t>
            </a:r>
          </a:p>
        </p:txBody>
      </p:sp>
      <p:sp>
        <p:nvSpPr>
          <p:cNvPr id="6336" name="PlaceHolder 3"/>
          <p:cNvSpPr>
            <a:spLocks noGrp="1"/>
          </p:cNvSpPr>
          <p:nvPr>
            <p:ph type="sldNum" idx="7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B23574-ACEE-4701-A1D9-69ADC5E9F3B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Лаги выбирают не только математически, но и предметно. Если ритм недельный, lag7 часто осмысленнее lag6.</a:t>
            </a:r>
          </a:p>
        </p:txBody>
      </p:sp>
      <p:sp>
        <p:nvSpPr>
          <p:cNvPr id="6339" name="PlaceHolder 3"/>
          <p:cNvSpPr>
            <a:spLocks noGrp="1"/>
          </p:cNvSpPr>
          <p:nvPr>
            <p:ph type="sldNum" idx="7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3F64C01-9AE7-4DA3-9A26-A51BA78AAE3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красиво соединяет весь урок: соседи и деревья могут использовать прошлое, если мы правильно превратили прошлое в признаки.</a:t>
            </a:r>
          </a:p>
        </p:txBody>
      </p:sp>
      <p:sp>
        <p:nvSpPr>
          <p:cNvPr id="6342" name="PlaceHolder 3"/>
          <p:cNvSpPr>
            <a:spLocks noGrp="1"/>
          </p:cNvSpPr>
          <p:nvPr>
            <p:ph type="sldNum" idx="7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A305143-A63B-4FD1-A23E-C5233DE6FE5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Фраза простая, но спасает от множества ошибок: модель должна жить в том же времени, что и аналитик.</a:t>
            </a:r>
          </a:p>
        </p:txBody>
      </p:sp>
      <p:sp>
        <p:nvSpPr>
          <p:cNvPr id="6345" name="PlaceHolder 3"/>
          <p:cNvSpPr>
            <a:spLocks noGrp="1"/>
          </p:cNvSpPr>
          <p:nvPr>
            <p:ph type="sldNum" idx="7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88F8E5B-F09D-438F-8AC3-65CFE0D6552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Здесь не надо открывать учебник по ARIMA. Наша цель — дать карту: есть классический статистический подход для рядов с памятью.</a:t>
            </a:r>
          </a:p>
        </p:txBody>
      </p:sp>
      <p:sp>
        <p:nvSpPr>
          <p:cNvPr id="6348" name="PlaceHolder 3"/>
          <p:cNvSpPr>
            <a:spLocks noGrp="1"/>
          </p:cNvSpPr>
          <p:nvPr>
            <p:ph type="sldNum" idx="8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C0E6E90-30E0-4CCC-B207-130EB79E3A1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SARIMAX хорош как серьёзный классический инструмент, но это уже не уровень “пять минут в Orange”.</a:t>
            </a:r>
          </a:p>
        </p:txBody>
      </p:sp>
      <p:sp>
        <p:nvSpPr>
          <p:cNvPr id="6351" name="PlaceHolder 3"/>
          <p:cNvSpPr>
            <a:spLocks noGrp="1"/>
          </p:cNvSpPr>
          <p:nvPr>
            <p:ph type="sldNum" idx="8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EB1F8E2-53D1-4809-92EC-FC90CBB3A48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Prophet удобно объяснять как сумму понятных компонентов. Не магия, а конструктор для бизнес-рядов.</a:t>
            </a:r>
          </a:p>
        </p:txBody>
      </p:sp>
      <p:sp>
        <p:nvSpPr>
          <p:cNvPr id="6354" name="PlaceHolder 3"/>
          <p:cNvSpPr>
            <a:spLocks noGrp="1"/>
          </p:cNvSpPr>
          <p:nvPr>
            <p:ph type="sldNum" idx="8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4967C00-1728-4613-9A1F-E27DDE4B6D0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наш мост к No Free Lunch: модель выбирают под данные и вопрос, а не по модности названия.</a:t>
            </a:r>
          </a:p>
        </p:txBody>
      </p:sp>
      <p:sp>
        <p:nvSpPr>
          <p:cNvPr id="6357" name="PlaceHolder 3"/>
          <p:cNvSpPr>
            <a:spLocks noGrp="1"/>
          </p:cNvSpPr>
          <p:nvPr>
            <p:ph type="sldNum" idx="8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D216420-C99C-483F-805C-216837EFE21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не список кнопок. Это нормальная аналитическая цепочка работы с рядом.</a:t>
            </a:r>
          </a:p>
        </p:txBody>
      </p:sp>
      <p:sp>
        <p:nvSpPr>
          <p:cNvPr id="6360" name="PlaceHolder 3"/>
          <p:cNvSpPr>
            <a:spLocks noGrp="1"/>
          </p:cNvSpPr>
          <p:nvPr>
            <p:ph type="sldNum" idx="8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49E79E3-54D4-4ACC-89A9-AC619AB5D92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3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Очень часто провал спрятан раньше модели: в утечке, плохом split, неверном формате или забытом смысле данных.</a:t>
            </a:r>
          </a:p>
        </p:txBody>
      </p:sp>
      <p:sp>
        <p:nvSpPr>
          <p:cNvPr id="6363" name="PlaceHolder 3"/>
          <p:cNvSpPr>
            <a:spLocks noGrp="1"/>
          </p:cNvSpPr>
          <p:nvPr>
            <p:ph type="sldNum" idx="8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79553BF-C2A3-4501-9E27-A0205647C57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Первый шаг — график. Не модель, не Prophet, не нейросеть, а просто посмотреть на ряд.</a:t>
            </a:r>
          </a:p>
        </p:txBody>
      </p:sp>
      <p:sp>
        <p:nvSpPr>
          <p:cNvPr id="6366" name="PlaceHolder 3"/>
          <p:cNvSpPr>
            <a:spLocks noGrp="1"/>
          </p:cNvSpPr>
          <p:nvPr>
            <p:ph type="sldNum" idx="8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1B430E4-CE73-4D1E-88B9-2A892C07368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График не заменяет модель, но он часто предотвращает глупую модель.</a:t>
            </a:r>
          </a:p>
        </p:txBody>
      </p:sp>
      <p:sp>
        <p:nvSpPr>
          <p:cNvPr id="6369" name="PlaceHolder 3"/>
          <p:cNvSpPr>
            <a:spLocks noGrp="1"/>
          </p:cNvSpPr>
          <p:nvPr>
            <p:ph type="sldNum" idx="8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EC7A3F5-C1DF-4699-B2F9-6C47F7D20EB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проверка главного преобразования блока: cumulative превращаем в daily через разности.</a:t>
            </a:r>
          </a:p>
        </p:txBody>
      </p:sp>
      <p:sp>
        <p:nvSpPr>
          <p:cNvPr id="6372" name="PlaceHolder 3"/>
          <p:cNvSpPr>
            <a:spLocks noGrp="1"/>
          </p:cNvSpPr>
          <p:nvPr>
            <p:ph type="sldNum" idx="8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884927F-FFFB-4D82-8CB2-D539423F8DC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Проговариваем формулу словами, чтобы студенты могли повторить её в Orange.</a:t>
            </a:r>
          </a:p>
        </p:txBody>
      </p:sp>
      <p:sp>
        <p:nvSpPr>
          <p:cNvPr id="6375" name="PlaceHolder 3"/>
          <p:cNvSpPr>
            <a:spLocks noGrp="1"/>
          </p:cNvSpPr>
          <p:nvPr>
            <p:ph type="sldNum" idx="8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57548B-9F3D-4C76-B7FC-0A4BE8B429E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Random split знаком студентам по табличным задачам, поэтому здесь нужно подчеркнуть: во времени правила другие.</a:t>
            </a:r>
          </a:p>
        </p:txBody>
      </p:sp>
      <p:sp>
        <p:nvSpPr>
          <p:cNvPr id="6378" name="PlaceHolder 3"/>
          <p:cNvSpPr>
            <a:spLocks noGrp="1"/>
          </p:cNvSpPr>
          <p:nvPr>
            <p:ph type="sldNum" idx="9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CD37C4F-E822-425F-A0C4-2F1E8A4DF36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Если прошлое и будущее перемешаны, модель получает подсказку из будущего и становится умной только на бумаге.</a:t>
            </a:r>
          </a:p>
        </p:txBody>
      </p:sp>
      <p:sp>
        <p:nvSpPr>
          <p:cNvPr id="6381" name="PlaceHolder 3"/>
          <p:cNvSpPr>
            <a:spLocks noGrp="1"/>
          </p:cNvSpPr>
          <p:nvPr>
            <p:ph type="sldNum" idx="9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4CC45B2-0107-4735-BBA0-553C201F7D3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тот слайд, который студент должен унести после второй части.</a:t>
            </a:r>
          </a:p>
        </p:txBody>
      </p:sp>
      <p:sp>
        <p:nvSpPr>
          <p:cNvPr id="6384" name="PlaceHolder 3"/>
          <p:cNvSpPr>
            <a:spLocks noGrp="1"/>
          </p:cNvSpPr>
          <p:nvPr>
            <p:ph type="sldNum" idx="9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3A89247-05F5-4619-9BB5-FC639896889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Теперь весь урок складывается: соседи, вопросы и время — три разных источника информации.</a:t>
            </a:r>
          </a:p>
        </p:txBody>
      </p:sp>
      <p:sp>
        <p:nvSpPr>
          <p:cNvPr id="6387" name="PlaceHolder 3"/>
          <p:cNvSpPr>
            <a:spLocks noGrp="1"/>
          </p:cNvSpPr>
          <p:nvPr>
            <p:ph type="sldNum" idx="9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3CF70B8-ABB4-4444-9DEA-F4BF4A31BB6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Важно не противопоставлять методы как религии. Один и тот же бизнес-вопрос можно атаковать разными идеями.</a:t>
            </a:r>
          </a:p>
        </p:txBody>
      </p:sp>
      <p:sp>
        <p:nvSpPr>
          <p:cNvPr id="6390" name="PlaceHolder 3"/>
          <p:cNvSpPr>
            <a:spLocks noGrp="1"/>
          </p:cNvSpPr>
          <p:nvPr>
            <p:ph type="sldNum" idx="9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38BAD22-CEBC-456E-9F5C-53A150D709E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Финальный вопрос должен вернуть к главной философии курса: выбираем не моду, а подходящие предположения.</a:t>
            </a:r>
          </a:p>
        </p:txBody>
      </p:sp>
      <p:sp>
        <p:nvSpPr>
          <p:cNvPr id="6396" name="PlaceHolder 3"/>
          <p:cNvSpPr>
            <a:spLocks noGrp="1"/>
          </p:cNvSpPr>
          <p:nvPr>
            <p:ph type="sldNum" idx="9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2E29231-F216-48A0-AC98-FCC20B691D5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3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Хороший финал: модель должна подходить данным и проходить честную проверку на будущем.</a:t>
            </a:r>
          </a:p>
        </p:txBody>
      </p:sp>
      <p:sp>
        <p:nvSpPr>
          <p:cNvPr id="6399" name="PlaceHolder 3"/>
          <p:cNvSpPr>
            <a:spLocks noGrp="1"/>
          </p:cNvSpPr>
          <p:nvPr>
            <p:ph type="sldNum" idx="9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041762E-EED3-476A-BA79-3C8F3E10E23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64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финальная реплика всего урока: не поклоняемся модели, а проверяем её предположения и результат.</a:t>
            </a:r>
          </a:p>
        </p:txBody>
      </p:sp>
      <p:sp>
        <p:nvSpPr>
          <p:cNvPr id="6402" name="PlaceHolder 3"/>
          <p:cNvSpPr>
            <a:spLocks noGrp="1"/>
          </p:cNvSpPr>
          <p:nvPr>
            <p:ph type="sldNum" idx="9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9BE6CD-08AE-4A75-9142-B1CCE6CFD98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930C2-0338-BF95-D729-FD401A91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" name="PlaceHolder 1">
            <a:extLst>
              <a:ext uri="{FF2B5EF4-FFF2-40B4-BE49-F238E27FC236}">
                <a16:creationId xmlns:a16="http://schemas.microsoft.com/office/drawing/2014/main" id="{0BF570A3-D13E-1B18-1BE8-CF357276C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401" name="PlaceHolder 2">
            <a:extLst>
              <a:ext uri="{FF2B5EF4-FFF2-40B4-BE49-F238E27FC236}">
                <a16:creationId xmlns:a16="http://schemas.microsoft.com/office/drawing/2014/main" id="{1CA66B19-2C63-ED38-195A-5A92133BCDD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финальная реплика всего урока: не поклоняемся модели, а проверяем её предположения и результат.</a:t>
            </a:r>
          </a:p>
        </p:txBody>
      </p:sp>
      <p:sp>
        <p:nvSpPr>
          <p:cNvPr id="6402" name="PlaceHolder 3">
            <a:extLst>
              <a:ext uri="{FF2B5EF4-FFF2-40B4-BE49-F238E27FC236}">
                <a16:creationId xmlns:a16="http://schemas.microsoft.com/office/drawing/2014/main" id="{B0CD701B-1592-6EF0-B66A-939C5BCFC3C2}"/>
              </a:ext>
            </a:extLst>
          </p:cNvPr>
          <p:cNvSpPr>
            <a:spLocks noGrp="1"/>
          </p:cNvSpPr>
          <p:nvPr>
            <p:ph type="sldNum" idx="9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9BE6CD-08AE-4A75-9142-B1CCE6CFD98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9782221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DD9AD-14C8-E8F0-8079-17379B1B5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" name="PlaceHolder 1">
            <a:extLst>
              <a:ext uri="{FF2B5EF4-FFF2-40B4-BE49-F238E27FC236}">
                <a16:creationId xmlns:a16="http://schemas.microsoft.com/office/drawing/2014/main" id="{18FC3F15-41AC-92FE-7EC0-AE7A4B3D25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401" name="PlaceHolder 2">
            <a:extLst>
              <a:ext uri="{FF2B5EF4-FFF2-40B4-BE49-F238E27FC236}">
                <a16:creationId xmlns:a16="http://schemas.microsoft.com/office/drawing/2014/main" id="{9C06F7B1-7B64-F687-735B-DD9D6A995D6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финальная реплика всего урока: не поклоняемся модели, а проверяем её предположения и результат.</a:t>
            </a:r>
          </a:p>
        </p:txBody>
      </p:sp>
      <p:sp>
        <p:nvSpPr>
          <p:cNvPr id="6402" name="PlaceHolder 3">
            <a:extLst>
              <a:ext uri="{FF2B5EF4-FFF2-40B4-BE49-F238E27FC236}">
                <a16:creationId xmlns:a16="http://schemas.microsoft.com/office/drawing/2014/main" id="{043D7A7E-ABD0-612F-108D-C583BD92AD04}"/>
              </a:ext>
            </a:extLst>
          </p:cNvPr>
          <p:cNvSpPr>
            <a:spLocks noGrp="1"/>
          </p:cNvSpPr>
          <p:nvPr>
            <p:ph type="sldNum" idx="9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9BE6CD-08AE-4A75-9142-B1CCE6CFD98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496116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5E66-B624-E0A8-92BF-BAE4395A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" name="PlaceHolder 1">
            <a:extLst>
              <a:ext uri="{FF2B5EF4-FFF2-40B4-BE49-F238E27FC236}">
                <a16:creationId xmlns:a16="http://schemas.microsoft.com/office/drawing/2014/main" id="{C23EDFB5-E8E3-513C-2769-2C9118430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401" name="PlaceHolder 2">
            <a:extLst>
              <a:ext uri="{FF2B5EF4-FFF2-40B4-BE49-F238E27FC236}">
                <a16:creationId xmlns:a16="http://schemas.microsoft.com/office/drawing/2014/main" id="{04F55004-799D-1505-F5B9-97DEC445BB0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финальная реплика всего урока: не поклоняемся модели, а проверяем её предположения и результат.</a:t>
            </a:r>
          </a:p>
        </p:txBody>
      </p:sp>
      <p:sp>
        <p:nvSpPr>
          <p:cNvPr id="6402" name="PlaceHolder 3">
            <a:extLst>
              <a:ext uri="{FF2B5EF4-FFF2-40B4-BE49-F238E27FC236}">
                <a16:creationId xmlns:a16="http://schemas.microsoft.com/office/drawing/2014/main" id="{176254D2-3659-83B4-9D00-5359A623DC05}"/>
              </a:ext>
            </a:extLst>
          </p:cNvPr>
          <p:cNvSpPr>
            <a:spLocks noGrp="1"/>
          </p:cNvSpPr>
          <p:nvPr>
            <p:ph type="sldNum" idx="9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9BE6CD-08AE-4A75-9142-B1CCE6CFD98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828587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9CECA-F03A-DDD7-6097-24225F1BB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" name="PlaceHolder 1">
            <a:extLst>
              <a:ext uri="{FF2B5EF4-FFF2-40B4-BE49-F238E27FC236}">
                <a16:creationId xmlns:a16="http://schemas.microsoft.com/office/drawing/2014/main" id="{E0F7319E-6DCF-C626-A67B-E6AB014CB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6401" name="PlaceHolder 2">
            <a:extLst>
              <a:ext uri="{FF2B5EF4-FFF2-40B4-BE49-F238E27FC236}">
                <a16:creationId xmlns:a16="http://schemas.microsoft.com/office/drawing/2014/main" id="{4EB44F59-9C94-9F83-4EA5-82C043C40BD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Это финальная реплика всего урока: не поклоняемся модели, а проверяем её предположения и результат.</a:t>
            </a:r>
          </a:p>
        </p:txBody>
      </p:sp>
      <p:sp>
        <p:nvSpPr>
          <p:cNvPr id="6402" name="PlaceHolder 3">
            <a:extLst>
              <a:ext uri="{FF2B5EF4-FFF2-40B4-BE49-F238E27FC236}">
                <a16:creationId xmlns:a16="http://schemas.microsoft.com/office/drawing/2014/main" id="{008A0AC6-B7E6-FCEF-5FD3-5B9EBA551564}"/>
              </a:ext>
            </a:extLst>
          </p:cNvPr>
          <p:cNvSpPr>
            <a:spLocks noGrp="1"/>
          </p:cNvSpPr>
          <p:nvPr>
            <p:ph type="sldNum" idx="9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9BE6CD-08AE-4A75-9142-B1CCE6CFD98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517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7.xml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5.xml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9.xml"/><Relationship Id="rId5" Type="http://schemas.openxmlformats.org/officeDocument/2006/relationships/image" Target="../media/image230.png"/><Relationship Id="rId4" Type="http://schemas.openxmlformats.org/officeDocument/2006/relationships/customXml" Target="../ink/ink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2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0.png"/><Relationship Id="rId4" Type="http://schemas.openxmlformats.org/officeDocument/2006/relationships/customXml" Target="../ink/ink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.xml"/><Relationship Id="rId5" Type="http://schemas.openxmlformats.org/officeDocument/2006/relationships/image" Target="../media/image300.png"/><Relationship Id="rId4" Type="http://schemas.openxmlformats.org/officeDocument/2006/relationships/customXml" Target="../ink/ink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customXml" Target="../ink/ink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36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/mnt/data/a_cozy_warm_handcrafted_knitted_stitched_aesthet_batch_1.png"/>
          <p:cNvPicPr/>
          <p:nvPr/>
        </p:nvPicPr>
        <p:blipFill>
          <a:blip r:embed="rId3"/>
          <a:srcRect t="24" b="24"/>
          <a:stretch/>
        </p:blipFill>
        <p:spPr>
          <a:xfrm>
            <a:off x="0" y="0"/>
            <a:ext cx="12190680" cy="685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Shape 0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00000">
              <a:alpha val="58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Text 1"/>
          <p:cNvSpPr/>
          <p:nvPr/>
        </p:nvSpPr>
        <p:spPr>
          <a:xfrm>
            <a:off x="640080" y="502920"/>
            <a:ext cx="649116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31D7F7"/>
                </a:solidFill>
                <a:effectLst/>
                <a:uFillTx/>
                <a:latin typeface="Arial"/>
                <a:ea typeface="Arial"/>
              </a:rPr>
              <a:t>Анализ данных в век ИИ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2"/>
          <p:cNvSpPr/>
          <p:nvPr/>
        </p:nvSpPr>
        <p:spPr>
          <a:xfrm>
            <a:off x="658440" y="1051560"/>
            <a:ext cx="530244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Урок</a:t>
            </a:r>
            <a:r>
              <a:rPr lang="en-US" sz="1800" b="1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13 · </a:t>
            </a:r>
            <a:r>
              <a:rPr lang="en-US" sz="1800" b="1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часть</a:t>
            </a:r>
            <a:r>
              <a:rPr lang="en-US" sz="1800" b="1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II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3"/>
          <p:cNvSpPr/>
          <p:nvPr/>
        </p:nvSpPr>
        <p:spPr>
          <a:xfrm>
            <a:off x="621720" y="1536120"/>
            <a:ext cx="658260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3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Временные ряды</a:t>
            </a:r>
            <a:endParaRPr lang="en-US" sz="4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4"/>
          <p:cNvSpPr/>
          <p:nvPr/>
        </p:nvSpPr>
        <p:spPr>
          <a:xfrm>
            <a:off x="658440" y="2359080"/>
            <a:ext cx="6033960" cy="38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когда порядок наблюдений становится частью данных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5"/>
          <p:cNvSpPr/>
          <p:nvPr/>
        </p:nvSpPr>
        <p:spPr>
          <a:xfrm>
            <a:off x="658440" y="6144840"/>
            <a:ext cx="2467800" cy="346320"/>
          </a:xfrm>
          <a:prstGeom prst="roundRect">
            <a:avLst>
              <a:gd name="adj" fmla="val 23684"/>
            </a:avLst>
          </a:prstGeom>
          <a:solidFill>
            <a:srgbClr val="31D7F7"/>
          </a:solidFill>
          <a:ln w="12700">
            <a:solidFill>
              <a:srgbClr val="31D7F7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6"/>
          <p:cNvSpPr/>
          <p:nvPr/>
        </p:nvSpPr>
        <p:spPr>
          <a:xfrm>
            <a:off x="758880" y="6245280"/>
            <a:ext cx="2284920" cy="11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 dirty="0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© </a:t>
            </a:r>
            <a:r>
              <a:rPr lang="en-US" sz="1100" b="1" u="none" strike="noStrike" dirty="0" err="1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доктор</a:t>
            </a:r>
            <a:r>
              <a:rPr lang="en-US" sz="1100" b="1" u="none" strike="noStrike" dirty="0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100" b="1" u="none" strike="noStrike" dirty="0" err="1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Игорь</a:t>
            </a:r>
            <a:r>
              <a:rPr lang="en-US" sz="1100" b="1" u="none" strike="noStrike" dirty="0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 Клейнер</a:t>
            </a:r>
            <a:endParaRPr lang="en-US" sz="11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Иногда перемешать строки — значит уничтожить данные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48"/>
          <p:cNvSpPr/>
          <p:nvPr/>
        </p:nvSpPr>
        <p:spPr>
          <a:xfrm>
            <a:off x="822960" y="2057400"/>
            <a:ext cx="10423080" cy="14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Обычная таблица может пережить shuffle. Временной ряд — не всегда.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Что такое временной ряд?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Наблюдения, упорядоченные по времени.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48"/>
          <p:cNvSpPr/>
          <p:nvPr/>
        </p:nvSpPr>
        <p:spPr>
          <a:xfrm>
            <a:off x="777240" y="1691640"/>
            <a:ext cx="5119560" cy="393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есть значение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есть момент времени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соседние моменты часто связаны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прошлое помогает понять будущее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49"/>
          <p:cNvSpPr/>
          <p:nvPr/>
        </p:nvSpPr>
        <p:spPr>
          <a:xfrm>
            <a:off x="6400800" y="1828800"/>
            <a:ext cx="4479480" cy="3473640"/>
          </a:xfrm>
          <a:prstGeom prst="roundRect">
            <a:avLst>
              <a:gd name="adj" fmla="val 3158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50"/>
          <p:cNvSpPr/>
          <p:nvPr/>
        </p:nvSpPr>
        <p:spPr>
          <a:xfrm>
            <a:off x="6720840" y="4937760"/>
            <a:ext cx="38862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51"/>
          <p:cNvSpPr/>
          <p:nvPr/>
        </p:nvSpPr>
        <p:spPr>
          <a:xfrm flipV="1">
            <a:off x="6720840" y="2148840"/>
            <a:ext cx="360" cy="278892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52"/>
          <p:cNvSpPr/>
          <p:nvPr/>
        </p:nvSpPr>
        <p:spPr>
          <a:xfrm flipV="1">
            <a:off x="6997320" y="4328640"/>
            <a:ext cx="555480" cy="17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53"/>
          <p:cNvSpPr/>
          <p:nvPr/>
        </p:nvSpPr>
        <p:spPr>
          <a:xfrm flipV="1">
            <a:off x="7552800" y="3918960"/>
            <a:ext cx="555480" cy="4096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54"/>
          <p:cNvSpPr/>
          <p:nvPr/>
        </p:nvSpPr>
        <p:spPr>
          <a:xfrm flipV="1">
            <a:off x="8108280" y="3663000"/>
            <a:ext cx="555480" cy="255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55"/>
          <p:cNvSpPr/>
          <p:nvPr/>
        </p:nvSpPr>
        <p:spPr>
          <a:xfrm flipV="1">
            <a:off x="8663760" y="3304440"/>
            <a:ext cx="555480" cy="358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56"/>
          <p:cNvSpPr/>
          <p:nvPr/>
        </p:nvSpPr>
        <p:spPr>
          <a:xfrm flipV="1">
            <a:off x="9219240" y="2971800"/>
            <a:ext cx="55548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57"/>
          <p:cNvSpPr/>
          <p:nvPr/>
        </p:nvSpPr>
        <p:spPr>
          <a:xfrm flipV="1">
            <a:off x="9774720" y="2689920"/>
            <a:ext cx="555480" cy="28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Число без времени теряет контекст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48"/>
          <p:cNvSpPr/>
          <p:nvPr/>
        </p:nvSpPr>
        <p:spPr>
          <a:xfrm>
            <a:off x="822960" y="2057400"/>
            <a:ext cx="10423080" cy="14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27 — это мало, много или нормально?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Rectangle 227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29" name="Rounded Rectangle 228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3" name="Rounded Rectangle 232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4" name="TextBox 233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235" name="Rectangle 234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6" name="TextBox 235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Вопрос</a:t>
            </a:r>
          </a:p>
        </p:txBody>
      </p:sp>
      <p:sp>
        <p:nvSpPr>
          <p:cNvPr id="237" name="Rounded Rectangle 236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8" name="TextBox 237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Если перемешать температуры за год, что останется, а что исчезнет?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Rectangle 276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285" name="Rectangle 284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6" name="TextBox 285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287" name="Rounded Rectangle 286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8" name="TextBox 287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Среднее значение останется тем же.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Но исчезнет история: сезонность, порядок дней и смысл графика.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1: температура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Здесь хорошо виден долгий тренд: год от года значения меняются, но общее направление понятно.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4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Shape 51"/>
          <p:cNvSpPr/>
          <p:nvPr/>
        </p:nvSpPr>
        <p:spPr>
          <a:xfrm flipV="1">
            <a:off x="6629400" y="2974320"/>
            <a:ext cx="223560" cy="729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52"/>
          <p:cNvSpPr/>
          <p:nvPr/>
        </p:nvSpPr>
        <p:spPr>
          <a:xfrm flipV="1">
            <a:off x="6852960" y="2905920"/>
            <a:ext cx="223920" cy="68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53"/>
          <p:cNvSpPr/>
          <p:nvPr/>
        </p:nvSpPr>
        <p:spPr>
          <a:xfrm>
            <a:off x="7076880" y="2905920"/>
            <a:ext cx="223560" cy="653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54"/>
          <p:cNvSpPr/>
          <p:nvPr/>
        </p:nvSpPr>
        <p:spPr>
          <a:xfrm>
            <a:off x="7300440" y="3559680"/>
            <a:ext cx="223920" cy="784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55"/>
          <p:cNvSpPr/>
          <p:nvPr/>
        </p:nvSpPr>
        <p:spPr>
          <a:xfrm>
            <a:off x="7524360" y="4343760"/>
            <a:ext cx="22392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Shape 56"/>
          <p:cNvSpPr/>
          <p:nvPr/>
        </p:nvSpPr>
        <p:spPr>
          <a:xfrm flipV="1">
            <a:off x="7748280" y="3985920"/>
            <a:ext cx="223560" cy="561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Shape 57"/>
          <p:cNvSpPr/>
          <p:nvPr/>
        </p:nvSpPr>
        <p:spPr>
          <a:xfrm flipV="1">
            <a:off x="7971840" y="3168360"/>
            <a:ext cx="223920" cy="817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58"/>
          <p:cNvSpPr/>
          <p:nvPr/>
        </p:nvSpPr>
        <p:spPr>
          <a:xfrm flipV="1">
            <a:off x="8195760" y="2835720"/>
            <a:ext cx="223920" cy="332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59"/>
          <p:cNvSpPr/>
          <p:nvPr/>
        </p:nvSpPr>
        <p:spPr>
          <a:xfrm>
            <a:off x="8419680" y="2835720"/>
            <a:ext cx="223560" cy="453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Shape 60"/>
          <p:cNvSpPr/>
          <p:nvPr/>
        </p:nvSpPr>
        <p:spPr>
          <a:xfrm>
            <a:off x="8643240" y="3288960"/>
            <a:ext cx="223920" cy="8283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61"/>
          <p:cNvSpPr/>
          <p:nvPr/>
        </p:nvSpPr>
        <p:spPr>
          <a:xfrm>
            <a:off x="8867160" y="4117320"/>
            <a:ext cx="223560" cy="453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62"/>
          <p:cNvSpPr/>
          <p:nvPr/>
        </p:nvSpPr>
        <p:spPr>
          <a:xfrm flipV="1">
            <a:off x="9090720" y="4237920"/>
            <a:ext cx="223920" cy="332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Shape 63"/>
          <p:cNvSpPr/>
          <p:nvPr/>
        </p:nvSpPr>
        <p:spPr>
          <a:xfrm flipV="1">
            <a:off x="9314640" y="3420360"/>
            <a:ext cx="223920" cy="817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64"/>
          <p:cNvSpPr/>
          <p:nvPr/>
        </p:nvSpPr>
        <p:spPr>
          <a:xfrm flipV="1">
            <a:off x="9538560" y="2859120"/>
            <a:ext cx="223560" cy="561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65"/>
          <p:cNvSpPr/>
          <p:nvPr/>
        </p:nvSpPr>
        <p:spPr>
          <a:xfrm>
            <a:off x="9762120" y="2859120"/>
            <a:ext cx="22392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66"/>
          <p:cNvSpPr/>
          <p:nvPr/>
        </p:nvSpPr>
        <p:spPr>
          <a:xfrm>
            <a:off x="9986040" y="3062520"/>
            <a:ext cx="223920" cy="784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67"/>
          <p:cNvSpPr/>
          <p:nvPr/>
        </p:nvSpPr>
        <p:spPr>
          <a:xfrm>
            <a:off x="10209960" y="3846600"/>
            <a:ext cx="223560" cy="653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Shape 68"/>
          <p:cNvSpPr/>
          <p:nvPr/>
        </p:nvSpPr>
        <p:spPr>
          <a:xfrm flipV="1">
            <a:off x="10433520" y="4431960"/>
            <a:ext cx="223920" cy="68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Shape 69"/>
          <p:cNvSpPr/>
          <p:nvPr/>
        </p:nvSpPr>
        <p:spPr>
          <a:xfrm flipV="1">
            <a:off x="10657440" y="3703320"/>
            <a:ext cx="223920" cy="728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70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день за днём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лето и зима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годовой цикл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" name="Rectangle 347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58" name="Picture 348" descr="01_temperature_nasa.png"/>
          <p:cNvPicPr/>
          <p:nvPr/>
        </p:nvPicPr>
        <p:blipFill>
          <a:blip r:embed="rId3"/>
          <a:stretch/>
        </p:blipFill>
        <p:spPr>
          <a:xfrm>
            <a:off x="914400" y="1783080"/>
            <a:ext cx="10423440" cy="4525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2: электричество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Почасовой ряд часто показывает суточный ритм: утром и вечером потребление растёт.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FFD166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" name="Shape 51"/>
          <p:cNvSpPr/>
          <p:nvPr/>
        </p:nvSpPr>
        <p:spPr>
          <a:xfrm flipV="1">
            <a:off x="6629400" y="2974320"/>
            <a:ext cx="223560" cy="7290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" name="Shape 52"/>
          <p:cNvSpPr/>
          <p:nvPr/>
        </p:nvSpPr>
        <p:spPr>
          <a:xfrm flipV="1">
            <a:off x="6852960" y="2905920"/>
            <a:ext cx="223920" cy="68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53"/>
          <p:cNvSpPr/>
          <p:nvPr/>
        </p:nvSpPr>
        <p:spPr>
          <a:xfrm>
            <a:off x="7076880" y="2905920"/>
            <a:ext cx="223560" cy="6537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54"/>
          <p:cNvSpPr/>
          <p:nvPr/>
        </p:nvSpPr>
        <p:spPr>
          <a:xfrm>
            <a:off x="7300440" y="3559680"/>
            <a:ext cx="223920" cy="78408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55"/>
          <p:cNvSpPr/>
          <p:nvPr/>
        </p:nvSpPr>
        <p:spPr>
          <a:xfrm>
            <a:off x="7524360" y="4343760"/>
            <a:ext cx="223920" cy="203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" name="Shape 56"/>
          <p:cNvSpPr/>
          <p:nvPr/>
        </p:nvSpPr>
        <p:spPr>
          <a:xfrm flipV="1">
            <a:off x="7748280" y="3985920"/>
            <a:ext cx="223560" cy="561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57"/>
          <p:cNvSpPr/>
          <p:nvPr/>
        </p:nvSpPr>
        <p:spPr>
          <a:xfrm flipV="1">
            <a:off x="7971840" y="3168360"/>
            <a:ext cx="223920" cy="8175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58"/>
          <p:cNvSpPr/>
          <p:nvPr/>
        </p:nvSpPr>
        <p:spPr>
          <a:xfrm flipV="1">
            <a:off x="8195760" y="2835720"/>
            <a:ext cx="223920" cy="3326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59"/>
          <p:cNvSpPr/>
          <p:nvPr/>
        </p:nvSpPr>
        <p:spPr>
          <a:xfrm>
            <a:off x="8419680" y="2835720"/>
            <a:ext cx="223560" cy="453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" name="Shape 60"/>
          <p:cNvSpPr/>
          <p:nvPr/>
        </p:nvSpPr>
        <p:spPr>
          <a:xfrm>
            <a:off x="8643240" y="3288960"/>
            <a:ext cx="223920" cy="8283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61"/>
          <p:cNvSpPr/>
          <p:nvPr/>
        </p:nvSpPr>
        <p:spPr>
          <a:xfrm>
            <a:off x="8867160" y="4117320"/>
            <a:ext cx="223560" cy="453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62"/>
          <p:cNvSpPr/>
          <p:nvPr/>
        </p:nvSpPr>
        <p:spPr>
          <a:xfrm flipV="1">
            <a:off x="9090720" y="4237920"/>
            <a:ext cx="223920" cy="3326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" name="Shape 63"/>
          <p:cNvSpPr/>
          <p:nvPr/>
        </p:nvSpPr>
        <p:spPr>
          <a:xfrm flipV="1">
            <a:off x="9314640" y="3420360"/>
            <a:ext cx="223920" cy="8175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" name="Shape 64"/>
          <p:cNvSpPr/>
          <p:nvPr/>
        </p:nvSpPr>
        <p:spPr>
          <a:xfrm flipV="1">
            <a:off x="9538560" y="2859120"/>
            <a:ext cx="223560" cy="561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65"/>
          <p:cNvSpPr/>
          <p:nvPr/>
        </p:nvSpPr>
        <p:spPr>
          <a:xfrm>
            <a:off x="9762120" y="2859120"/>
            <a:ext cx="223920" cy="203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66"/>
          <p:cNvSpPr/>
          <p:nvPr/>
        </p:nvSpPr>
        <p:spPr>
          <a:xfrm>
            <a:off x="9986040" y="3062520"/>
            <a:ext cx="223920" cy="78408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67"/>
          <p:cNvSpPr/>
          <p:nvPr/>
        </p:nvSpPr>
        <p:spPr>
          <a:xfrm>
            <a:off x="10209960" y="3846600"/>
            <a:ext cx="223560" cy="6537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Shape 68"/>
          <p:cNvSpPr/>
          <p:nvPr/>
        </p:nvSpPr>
        <p:spPr>
          <a:xfrm flipV="1">
            <a:off x="10433520" y="4431960"/>
            <a:ext cx="223920" cy="68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69"/>
          <p:cNvSpPr/>
          <p:nvPr/>
        </p:nvSpPr>
        <p:spPr>
          <a:xfrm flipV="1">
            <a:off x="10657440" y="3703320"/>
            <a:ext cx="223920" cy="7286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" name="Text 70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утро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день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вечер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ночь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" name="Rectangle 418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31" name="Picture 419" descr="02_electricity_uci_pattern.png"/>
          <p:cNvPicPr/>
          <p:nvPr/>
        </p:nvPicPr>
        <p:blipFill>
          <a:blip r:embed="rId3"/>
          <a:stretch/>
        </p:blipFill>
        <p:spPr>
          <a:xfrm>
            <a:off x="914400" y="1783080"/>
            <a:ext cx="10423440" cy="4525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3: население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Некоторые ряды почти не похожи на волны: они прежде всего показывают медленный тренд.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" name="Shape 51"/>
          <p:cNvSpPr/>
          <p:nvPr/>
        </p:nvSpPr>
        <p:spPr>
          <a:xfrm flipV="1">
            <a:off x="6841800" y="4573800"/>
            <a:ext cx="637920" cy="2174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" name="Shape 52"/>
          <p:cNvSpPr/>
          <p:nvPr/>
        </p:nvSpPr>
        <p:spPr>
          <a:xfrm flipV="1">
            <a:off x="7479720" y="4076280"/>
            <a:ext cx="637560" cy="4975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" name="Shape 53"/>
          <p:cNvSpPr/>
          <p:nvPr/>
        </p:nvSpPr>
        <p:spPr>
          <a:xfrm flipV="1">
            <a:off x="8117280" y="3765240"/>
            <a:ext cx="637920" cy="3110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" name="Shape 54"/>
          <p:cNvSpPr/>
          <p:nvPr/>
        </p:nvSpPr>
        <p:spPr>
          <a:xfrm flipV="1">
            <a:off x="8755200" y="3330000"/>
            <a:ext cx="637920" cy="4352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" name="Shape 55"/>
          <p:cNvSpPr/>
          <p:nvPr/>
        </p:nvSpPr>
        <p:spPr>
          <a:xfrm flipV="1">
            <a:off x="9393120" y="2926080"/>
            <a:ext cx="637560" cy="4039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" name="Shape 56"/>
          <p:cNvSpPr/>
          <p:nvPr/>
        </p:nvSpPr>
        <p:spPr>
          <a:xfrm flipV="1">
            <a:off x="10030680" y="2584080"/>
            <a:ext cx="637920" cy="3420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 57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общий рост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пиковые месяцы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акции и праздники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476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491" name="Picture 477" descr="03_world_population_wb.png"/>
          <p:cNvPicPr/>
          <p:nvPr/>
        </p:nvPicPr>
        <p:blipFill>
          <a:blip r:embed="rId3"/>
          <a:stretch/>
        </p:blipFill>
        <p:spPr>
          <a:xfrm>
            <a:off x="914400" y="1783080"/>
            <a:ext cx="10423440" cy="4525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4: биржа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Финансовый ряд шумный: движение видно, но отдельные скачки могут быть резкими.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" name="Shape 51"/>
          <p:cNvSpPr/>
          <p:nvPr/>
        </p:nvSpPr>
        <p:spPr>
          <a:xfrm flipV="1">
            <a:off x="6629400" y="3716640"/>
            <a:ext cx="212400" cy="452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52"/>
          <p:cNvSpPr/>
          <p:nvPr/>
        </p:nvSpPr>
        <p:spPr>
          <a:xfrm flipV="1">
            <a:off x="6841800" y="2860200"/>
            <a:ext cx="212760" cy="8564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" name="Shape 53"/>
          <p:cNvSpPr/>
          <p:nvPr/>
        </p:nvSpPr>
        <p:spPr>
          <a:xfrm>
            <a:off x="7054560" y="2860200"/>
            <a:ext cx="212400" cy="11365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Shape 54"/>
          <p:cNvSpPr/>
          <p:nvPr/>
        </p:nvSpPr>
        <p:spPr>
          <a:xfrm>
            <a:off x="7266960" y="3996720"/>
            <a:ext cx="212760" cy="501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" name="Shape 55"/>
          <p:cNvSpPr/>
          <p:nvPr/>
        </p:nvSpPr>
        <p:spPr>
          <a:xfrm>
            <a:off x="7479720" y="4498560"/>
            <a:ext cx="212400" cy="230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56"/>
          <p:cNvSpPr/>
          <p:nvPr/>
        </p:nvSpPr>
        <p:spPr>
          <a:xfrm flipV="1">
            <a:off x="7692120" y="4498560"/>
            <a:ext cx="212760" cy="230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57"/>
          <p:cNvSpPr/>
          <p:nvPr/>
        </p:nvSpPr>
        <p:spPr>
          <a:xfrm flipV="1">
            <a:off x="7904880" y="3996720"/>
            <a:ext cx="212400" cy="501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" name="Shape 58"/>
          <p:cNvSpPr/>
          <p:nvPr/>
        </p:nvSpPr>
        <p:spPr>
          <a:xfrm flipV="1">
            <a:off x="8117280" y="3637440"/>
            <a:ext cx="212760" cy="35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" name="Shape 59"/>
          <p:cNvSpPr/>
          <p:nvPr/>
        </p:nvSpPr>
        <p:spPr>
          <a:xfrm flipV="1">
            <a:off x="8330040" y="2939400"/>
            <a:ext cx="212400" cy="6980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" name="Shape 60"/>
          <p:cNvSpPr/>
          <p:nvPr/>
        </p:nvSpPr>
        <p:spPr>
          <a:xfrm>
            <a:off x="8542440" y="2939400"/>
            <a:ext cx="212760" cy="12301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" name="Shape 61"/>
          <p:cNvSpPr/>
          <p:nvPr/>
        </p:nvSpPr>
        <p:spPr>
          <a:xfrm>
            <a:off x="8755200" y="4169520"/>
            <a:ext cx="212760" cy="452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Shape 62"/>
          <p:cNvSpPr/>
          <p:nvPr/>
        </p:nvSpPr>
        <p:spPr>
          <a:xfrm>
            <a:off x="8967960" y="4622400"/>
            <a:ext cx="212400" cy="792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63"/>
          <p:cNvSpPr/>
          <p:nvPr/>
        </p:nvSpPr>
        <p:spPr>
          <a:xfrm flipV="1">
            <a:off x="9180360" y="4342320"/>
            <a:ext cx="212760" cy="35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Shape 64"/>
          <p:cNvSpPr/>
          <p:nvPr/>
        </p:nvSpPr>
        <p:spPr>
          <a:xfrm flipV="1">
            <a:off x="9393120" y="3840480"/>
            <a:ext cx="212400" cy="501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Shape 65"/>
          <p:cNvSpPr/>
          <p:nvPr/>
        </p:nvSpPr>
        <p:spPr>
          <a:xfrm flipV="1">
            <a:off x="9605520" y="3609720"/>
            <a:ext cx="212760" cy="2307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Shape 66"/>
          <p:cNvSpPr/>
          <p:nvPr/>
        </p:nvSpPr>
        <p:spPr>
          <a:xfrm flipV="1">
            <a:off x="9818280" y="3063240"/>
            <a:ext cx="212400" cy="5464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" name="Shape 67"/>
          <p:cNvSpPr/>
          <p:nvPr/>
        </p:nvSpPr>
        <p:spPr>
          <a:xfrm>
            <a:off x="10030680" y="3063240"/>
            <a:ext cx="212760" cy="12790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68"/>
          <p:cNvSpPr/>
          <p:nvPr/>
        </p:nvSpPr>
        <p:spPr>
          <a:xfrm>
            <a:off x="10243440" y="4342320"/>
            <a:ext cx="212400" cy="35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" name="Shape 69"/>
          <p:cNvSpPr/>
          <p:nvPr/>
        </p:nvSpPr>
        <p:spPr>
          <a:xfrm flipV="1">
            <a:off x="10455840" y="4622400"/>
            <a:ext cx="212760" cy="792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" name="Shape 70"/>
          <p:cNvSpPr/>
          <p:nvPr/>
        </p:nvSpPr>
        <p:spPr>
          <a:xfrm flipV="1">
            <a:off x="10668600" y="4169520"/>
            <a:ext cx="212760" cy="452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71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будни / выходные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публикации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реклама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548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565" name="Picture 549" descr="04_sp500_fred_pattern.png"/>
          <p:cNvPicPr/>
          <p:nvPr/>
        </p:nvPicPr>
        <p:blipFill>
          <a:blip r:embed="rId3"/>
          <a:stretch/>
        </p:blipFill>
        <p:spPr>
          <a:xfrm>
            <a:off x="914400" y="1783080"/>
            <a:ext cx="10423440" cy="4525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AC72E2-3A4C-5419-35D5-D98AE67C5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>
            <a:extLst>
              <a:ext uri="{FF2B5EF4-FFF2-40B4-BE49-F238E27FC236}">
                <a16:creationId xmlns:a16="http://schemas.microsoft.com/office/drawing/2014/main" id="{E3323BC7-7D81-E65F-1D46-2BCD4BFF6BB5}"/>
              </a:ext>
            </a:extLst>
          </p:cNvPr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" name="Shape 1">
            <a:extLst>
              <a:ext uri="{FF2B5EF4-FFF2-40B4-BE49-F238E27FC236}">
                <a16:creationId xmlns:a16="http://schemas.microsoft.com/office/drawing/2014/main" id="{D56F86EC-DB01-7607-6FEE-C6450560EBB3}"/>
              </a:ext>
            </a:extLst>
          </p:cNvPr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" name="Shape 2">
            <a:extLst>
              <a:ext uri="{FF2B5EF4-FFF2-40B4-BE49-F238E27FC236}">
                <a16:creationId xmlns:a16="http://schemas.microsoft.com/office/drawing/2014/main" id="{BF4B5DC4-200A-416B-892A-63AB49C676E2}"/>
              </a:ext>
            </a:extLst>
          </p:cNvPr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" name="Shape 3">
            <a:extLst>
              <a:ext uri="{FF2B5EF4-FFF2-40B4-BE49-F238E27FC236}">
                <a16:creationId xmlns:a16="http://schemas.microsoft.com/office/drawing/2014/main" id="{35CE96B8-347F-3C1F-FF22-8EC247C89D93}"/>
              </a:ext>
            </a:extLst>
          </p:cNvPr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4">
            <a:extLst>
              <a:ext uri="{FF2B5EF4-FFF2-40B4-BE49-F238E27FC236}">
                <a16:creationId xmlns:a16="http://schemas.microsoft.com/office/drawing/2014/main" id="{88E362C4-F642-5685-94CB-B7286A3E41E4}"/>
              </a:ext>
            </a:extLst>
          </p:cNvPr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" name="Shape 5">
            <a:extLst>
              <a:ext uri="{FF2B5EF4-FFF2-40B4-BE49-F238E27FC236}">
                <a16:creationId xmlns:a16="http://schemas.microsoft.com/office/drawing/2014/main" id="{DCDDFD16-348A-3C10-677D-0F928ADDD957}"/>
              </a:ext>
            </a:extLst>
          </p:cNvPr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" name="Shape 6">
            <a:extLst>
              <a:ext uri="{FF2B5EF4-FFF2-40B4-BE49-F238E27FC236}">
                <a16:creationId xmlns:a16="http://schemas.microsoft.com/office/drawing/2014/main" id="{C723064F-1863-FE5C-3524-79D5BDFCA855}"/>
              </a:ext>
            </a:extLst>
          </p:cNvPr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" name="Shape 7">
            <a:extLst>
              <a:ext uri="{FF2B5EF4-FFF2-40B4-BE49-F238E27FC236}">
                <a16:creationId xmlns:a16="http://schemas.microsoft.com/office/drawing/2014/main" id="{2F0C6490-4DD7-819C-8201-38ECF4D4A2D3}"/>
              </a:ext>
            </a:extLst>
          </p:cNvPr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" name="Shape 8">
            <a:extLst>
              <a:ext uri="{FF2B5EF4-FFF2-40B4-BE49-F238E27FC236}">
                <a16:creationId xmlns:a16="http://schemas.microsoft.com/office/drawing/2014/main" id="{1BE6FA2F-D9FD-9CE2-33D2-BCB73D1751EF}"/>
              </a:ext>
            </a:extLst>
          </p:cNvPr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" name="Shape 9">
            <a:extLst>
              <a:ext uri="{FF2B5EF4-FFF2-40B4-BE49-F238E27FC236}">
                <a16:creationId xmlns:a16="http://schemas.microsoft.com/office/drawing/2014/main" id="{B7A75B05-78A2-EDB6-D359-0CEBE8E52F6D}"/>
              </a:ext>
            </a:extLst>
          </p:cNvPr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" name="Shape 10">
            <a:extLst>
              <a:ext uri="{FF2B5EF4-FFF2-40B4-BE49-F238E27FC236}">
                <a16:creationId xmlns:a16="http://schemas.microsoft.com/office/drawing/2014/main" id="{CE6D0430-C138-A092-4AEB-D8B87842E8B9}"/>
              </a:ext>
            </a:extLst>
          </p:cNvPr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11">
            <a:extLst>
              <a:ext uri="{FF2B5EF4-FFF2-40B4-BE49-F238E27FC236}">
                <a16:creationId xmlns:a16="http://schemas.microsoft.com/office/drawing/2014/main" id="{527812E5-54AD-40CC-7E6B-5F4977364EF5}"/>
              </a:ext>
            </a:extLst>
          </p:cNvPr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" name="Shape 12">
            <a:extLst>
              <a:ext uri="{FF2B5EF4-FFF2-40B4-BE49-F238E27FC236}">
                <a16:creationId xmlns:a16="http://schemas.microsoft.com/office/drawing/2014/main" id="{F07D2FAD-A0FF-E524-01F3-7EAEFF5931A1}"/>
              </a:ext>
            </a:extLst>
          </p:cNvPr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" name="Shape 13">
            <a:extLst>
              <a:ext uri="{FF2B5EF4-FFF2-40B4-BE49-F238E27FC236}">
                <a16:creationId xmlns:a16="http://schemas.microsoft.com/office/drawing/2014/main" id="{107E3EB3-8B5E-E402-E769-6BD1243B6F76}"/>
              </a:ext>
            </a:extLst>
          </p:cNvPr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" name="Shape 14">
            <a:extLst>
              <a:ext uri="{FF2B5EF4-FFF2-40B4-BE49-F238E27FC236}">
                <a16:creationId xmlns:a16="http://schemas.microsoft.com/office/drawing/2014/main" id="{4D292016-FA9A-122E-FF5E-8E9BB78BEE25}"/>
              </a:ext>
            </a:extLst>
          </p:cNvPr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" name="Shape 15">
            <a:extLst>
              <a:ext uri="{FF2B5EF4-FFF2-40B4-BE49-F238E27FC236}">
                <a16:creationId xmlns:a16="http://schemas.microsoft.com/office/drawing/2014/main" id="{0886458C-92FA-2C90-89AC-4300B72AEDA6}"/>
              </a:ext>
            </a:extLst>
          </p:cNvPr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6">
            <a:extLst>
              <a:ext uri="{FF2B5EF4-FFF2-40B4-BE49-F238E27FC236}">
                <a16:creationId xmlns:a16="http://schemas.microsoft.com/office/drawing/2014/main" id="{268EAF76-7BBE-2969-4763-2713C07BC047}"/>
              </a:ext>
            </a:extLst>
          </p:cNvPr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17">
            <a:extLst>
              <a:ext uri="{FF2B5EF4-FFF2-40B4-BE49-F238E27FC236}">
                <a16:creationId xmlns:a16="http://schemas.microsoft.com/office/drawing/2014/main" id="{CCFC6582-6C40-0E9A-7588-6FD1B0A82716}"/>
              </a:ext>
            </a:extLst>
          </p:cNvPr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" name="Shape 18">
            <a:extLst>
              <a:ext uri="{FF2B5EF4-FFF2-40B4-BE49-F238E27FC236}">
                <a16:creationId xmlns:a16="http://schemas.microsoft.com/office/drawing/2014/main" id="{BE5B20D4-B6F3-3FA2-01B7-85EAC643A3DD}"/>
              </a:ext>
            </a:extLst>
          </p:cNvPr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" name="Shape 19">
            <a:extLst>
              <a:ext uri="{FF2B5EF4-FFF2-40B4-BE49-F238E27FC236}">
                <a16:creationId xmlns:a16="http://schemas.microsoft.com/office/drawing/2014/main" id="{0A14FAB9-F077-5DB8-6C78-787263931229}"/>
              </a:ext>
            </a:extLst>
          </p:cNvPr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" name="Shape 20">
            <a:extLst>
              <a:ext uri="{FF2B5EF4-FFF2-40B4-BE49-F238E27FC236}">
                <a16:creationId xmlns:a16="http://schemas.microsoft.com/office/drawing/2014/main" id="{3190D399-3CBF-849F-CB17-AADA955201C2}"/>
              </a:ext>
            </a:extLst>
          </p:cNvPr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21">
            <a:extLst>
              <a:ext uri="{FF2B5EF4-FFF2-40B4-BE49-F238E27FC236}">
                <a16:creationId xmlns:a16="http://schemas.microsoft.com/office/drawing/2014/main" id="{0EFA3819-0301-BB0D-BA58-4764FC14FDA1}"/>
              </a:ext>
            </a:extLst>
          </p:cNvPr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22">
            <a:extLst>
              <a:ext uri="{FF2B5EF4-FFF2-40B4-BE49-F238E27FC236}">
                <a16:creationId xmlns:a16="http://schemas.microsoft.com/office/drawing/2014/main" id="{004AE50A-D229-6591-EFC4-471122C0895E}"/>
              </a:ext>
            </a:extLst>
          </p:cNvPr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" name="Shape 23">
            <a:extLst>
              <a:ext uri="{FF2B5EF4-FFF2-40B4-BE49-F238E27FC236}">
                <a16:creationId xmlns:a16="http://schemas.microsoft.com/office/drawing/2014/main" id="{C401D7A6-AF2E-202D-D6AD-8ED4A7C73BC2}"/>
              </a:ext>
            </a:extLst>
          </p:cNvPr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" name="Shape 24">
            <a:extLst>
              <a:ext uri="{FF2B5EF4-FFF2-40B4-BE49-F238E27FC236}">
                <a16:creationId xmlns:a16="http://schemas.microsoft.com/office/drawing/2014/main" id="{686D58CB-8E65-7814-229A-4F2BDDA7CB46}"/>
              </a:ext>
            </a:extLst>
          </p:cNvPr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" name="Shape 25">
            <a:extLst>
              <a:ext uri="{FF2B5EF4-FFF2-40B4-BE49-F238E27FC236}">
                <a16:creationId xmlns:a16="http://schemas.microsoft.com/office/drawing/2014/main" id="{F66CCBCD-76BE-30D6-CE6E-883654D353D5}"/>
              </a:ext>
            </a:extLst>
          </p:cNvPr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26">
            <a:extLst>
              <a:ext uri="{FF2B5EF4-FFF2-40B4-BE49-F238E27FC236}">
                <a16:creationId xmlns:a16="http://schemas.microsoft.com/office/drawing/2014/main" id="{CB9FC07C-A32B-DA2A-6E4F-C6C53EB5B404}"/>
              </a:ext>
            </a:extLst>
          </p:cNvPr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Shape 27">
            <a:extLst>
              <a:ext uri="{FF2B5EF4-FFF2-40B4-BE49-F238E27FC236}">
                <a16:creationId xmlns:a16="http://schemas.microsoft.com/office/drawing/2014/main" id="{FEC55E9B-ECE5-0EF3-70D0-B61E10B8E019}"/>
              </a:ext>
            </a:extLst>
          </p:cNvPr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" name="Shape 28">
            <a:extLst>
              <a:ext uri="{FF2B5EF4-FFF2-40B4-BE49-F238E27FC236}">
                <a16:creationId xmlns:a16="http://schemas.microsoft.com/office/drawing/2014/main" id="{A36A5054-CBF0-9187-C3F6-0A08C37C08D4}"/>
              </a:ext>
            </a:extLst>
          </p:cNvPr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29">
            <a:extLst>
              <a:ext uri="{FF2B5EF4-FFF2-40B4-BE49-F238E27FC236}">
                <a16:creationId xmlns:a16="http://schemas.microsoft.com/office/drawing/2014/main" id="{8573252E-CED3-52DB-17D9-3F547EFE6D7D}"/>
              </a:ext>
            </a:extLst>
          </p:cNvPr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Shape 30">
            <a:extLst>
              <a:ext uri="{FF2B5EF4-FFF2-40B4-BE49-F238E27FC236}">
                <a16:creationId xmlns:a16="http://schemas.microsoft.com/office/drawing/2014/main" id="{BD046436-D619-4E62-13C7-15A8BAE615A5}"/>
              </a:ext>
            </a:extLst>
          </p:cNvPr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Shape 31">
            <a:extLst>
              <a:ext uri="{FF2B5EF4-FFF2-40B4-BE49-F238E27FC236}">
                <a16:creationId xmlns:a16="http://schemas.microsoft.com/office/drawing/2014/main" id="{04AFD4C8-74C9-829B-05BD-34F64BE93B25}"/>
              </a:ext>
            </a:extLst>
          </p:cNvPr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" name="Shape 32">
            <a:extLst>
              <a:ext uri="{FF2B5EF4-FFF2-40B4-BE49-F238E27FC236}">
                <a16:creationId xmlns:a16="http://schemas.microsoft.com/office/drawing/2014/main" id="{190C9462-301A-4E4E-5DBE-6F68860C2376}"/>
              </a:ext>
            </a:extLst>
          </p:cNvPr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Shape 33">
            <a:extLst>
              <a:ext uri="{FF2B5EF4-FFF2-40B4-BE49-F238E27FC236}">
                <a16:creationId xmlns:a16="http://schemas.microsoft.com/office/drawing/2014/main" id="{B7433DF1-F0D7-AB2D-19DC-E083981062A4}"/>
              </a:ext>
            </a:extLst>
          </p:cNvPr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" name="Shape 34">
            <a:extLst>
              <a:ext uri="{FF2B5EF4-FFF2-40B4-BE49-F238E27FC236}">
                <a16:creationId xmlns:a16="http://schemas.microsoft.com/office/drawing/2014/main" id="{38B504F5-088D-4F73-8F5E-1B4D5D9933B4}"/>
              </a:ext>
            </a:extLst>
          </p:cNvPr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" name="Shape 35">
            <a:extLst>
              <a:ext uri="{FF2B5EF4-FFF2-40B4-BE49-F238E27FC236}">
                <a16:creationId xmlns:a16="http://schemas.microsoft.com/office/drawing/2014/main" id="{3AB960FE-6BD1-95FC-A25F-18962E44C68B}"/>
              </a:ext>
            </a:extLst>
          </p:cNvPr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" name="Shape 36">
            <a:extLst>
              <a:ext uri="{FF2B5EF4-FFF2-40B4-BE49-F238E27FC236}">
                <a16:creationId xmlns:a16="http://schemas.microsoft.com/office/drawing/2014/main" id="{663D792B-7869-4FBD-E109-F79045FEBFB9}"/>
              </a:ext>
            </a:extLst>
          </p:cNvPr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" name="Shape 37">
            <a:extLst>
              <a:ext uri="{FF2B5EF4-FFF2-40B4-BE49-F238E27FC236}">
                <a16:creationId xmlns:a16="http://schemas.microsoft.com/office/drawing/2014/main" id="{D141C7E7-A0A7-2785-B45F-0A0FE0331209}"/>
              </a:ext>
            </a:extLst>
          </p:cNvPr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" name="Shape 38">
            <a:extLst>
              <a:ext uri="{FF2B5EF4-FFF2-40B4-BE49-F238E27FC236}">
                <a16:creationId xmlns:a16="http://schemas.microsoft.com/office/drawing/2014/main" id="{79B94ED0-B7F2-FAE3-5869-153AF72318A5}"/>
              </a:ext>
            </a:extLst>
          </p:cNvPr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" name="Shape 39">
            <a:extLst>
              <a:ext uri="{FF2B5EF4-FFF2-40B4-BE49-F238E27FC236}">
                <a16:creationId xmlns:a16="http://schemas.microsoft.com/office/drawing/2014/main" id="{F37D57F0-1BDD-BE1F-754A-AE2EA053DF40}"/>
              </a:ext>
            </a:extLst>
          </p:cNvPr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Shape 40">
            <a:extLst>
              <a:ext uri="{FF2B5EF4-FFF2-40B4-BE49-F238E27FC236}">
                <a16:creationId xmlns:a16="http://schemas.microsoft.com/office/drawing/2014/main" id="{91169C79-5957-6D2B-95C4-733FAFD144B5}"/>
              </a:ext>
            </a:extLst>
          </p:cNvPr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Shape 41">
            <a:extLst>
              <a:ext uri="{FF2B5EF4-FFF2-40B4-BE49-F238E27FC236}">
                <a16:creationId xmlns:a16="http://schemas.microsoft.com/office/drawing/2014/main" id="{E09E6C75-220F-5FC2-F63F-5FD6CACC0ED6}"/>
              </a:ext>
            </a:extLst>
          </p:cNvPr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Shape 42">
            <a:extLst>
              <a:ext uri="{FF2B5EF4-FFF2-40B4-BE49-F238E27FC236}">
                <a16:creationId xmlns:a16="http://schemas.microsoft.com/office/drawing/2014/main" id="{03AD956B-F6A8-26A8-4ECD-B267336AC599}"/>
              </a:ext>
            </a:extLst>
          </p:cNvPr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" name="Shape 43">
            <a:extLst>
              <a:ext uri="{FF2B5EF4-FFF2-40B4-BE49-F238E27FC236}">
                <a16:creationId xmlns:a16="http://schemas.microsoft.com/office/drawing/2014/main" id="{449EAAC0-55BE-ED1F-51AF-ACB7884A23C8}"/>
              </a:ext>
            </a:extLst>
          </p:cNvPr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" name="Shape 44">
            <a:extLst>
              <a:ext uri="{FF2B5EF4-FFF2-40B4-BE49-F238E27FC236}">
                <a16:creationId xmlns:a16="http://schemas.microsoft.com/office/drawing/2014/main" id="{9CCCDD82-6136-504C-13A6-FCA212E12C94}"/>
              </a:ext>
            </a:extLst>
          </p:cNvPr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Text 45">
            <a:extLst>
              <a:ext uri="{FF2B5EF4-FFF2-40B4-BE49-F238E27FC236}">
                <a16:creationId xmlns:a16="http://schemas.microsoft.com/office/drawing/2014/main" id="{933F42AA-5D2B-8153-FE68-DCC0EE989976}"/>
              </a:ext>
            </a:extLst>
          </p:cNvPr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46">
            <a:extLst>
              <a:ext uri="{FF2B5EF4-FFF2-40B4-BE49-F238E27FC236}">
                <a16:creationId xmlns:a16="http://schemas.microsoft.com/office/drawing/2014/main" id="{D0C209AC-4C99-0C86-4CE3-CC1BEFC6C8F0}"/>
              </a:ext>
            </a:extLst>
          </p:cNvPr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4: биржа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47">
            <a:extLst>
              <a:ext uri="{FF2B5EF4-FFF2-40B4-BE49-F238E27FC236}">
                <a16:creationId xmlns:a16="http://schemas.microsoft.com/office/drawing/2014/main" id="{D1F2EDA8-E801-3093-E48B-4A48BB68FE3D}"/>
              </a:ext>
            </a:extLst>
          </p:cNvPr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Финансовый ряд шумный: движение видно, но отдельные скачки могут быть резкими.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" name="Shape 48">
            <a:extLst>
              <a:ext uri="{FF2B5EF4-FFF2-40B4-BE49-F238E27FC236}">
                <a16:creationId xmlns:a16="http://schemas.microsoft.com/office/drawing/2014/main" id="{0D06E363-B074-38C1-A14E-7B80071A0FB7}"/>
              </a:ext>
            </a:extLst>
          </p:cNvPr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" name="Shape 49">
            <a:extLst>
              <a:ext uri="{FF2B5EF4-FFF2-40B4-BE49-F238E27FC236}">
                <a16:creationId xmlns:a16="http://schemas.microsoft.com/office/drawing/2014/main" id="{97FEDD60-241D-6F84-8DDD-90B02F65B9DA}"/>
              </a:ext>
            </a:extLst>
          </p:cNvPr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50">
            <a:extLst>
              <a:ext uri="{FF2B5EF4-FFF2-40B4-BE49-F238E27FC236}">
                <a16:creationId xmlns:a16="http://schemas.microsoft.com/office/drawing/2014/main" id="{44F9EE12-778C-43A3-8084-443F1198FA59}"/>
              </a:ext>
            </a:extLst>
          </p:cNvPr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" name="Shape 51">
            <a:extLst>
              <a:ext uri="{FF2B5EF4-FFF2-40B4-BE49-F238E27FC236}">
                <a16:creationId xmlns:a16="http://schemas.microsoft.com/office/drawing/2014/main" id="{A84FBC4D-AB73-2573-320B-535013274480}"/>
              </a:ext>
            </a:extLst>
          </p:cNvPr>
          <p:cNvSpPr/>
          <p:nvPr/>
        </p:nvSpPr>
        <p:spPr>
          <a:xfrm flipV="1">
            <a:off x="6629400" y="3716640"/>
            <a:ext cx="212400" cy="452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52">
            <a:extLst>
              <a:ext uri="{FF2B5EF4-FFF2-40B4-BE49-F238E27FC236}">
                <a16:creationId xmlns:a16="http://schemas.microsoft.com/office/drawing/2014/main" id="{4DD014DD-F451-9DFF-8D5F-05FF4807FB66}"/>
              </a:ext>
            </a:extLst>
          </p:cNvPr>
          <p:cNvSpPr/>
          <p:nvPr/>
        </p:nvSpPr>
        <p:spPr>
          <a:xfrm flipV="1">
            <a:off x="6841800" y="2860200"/>
            <a:ext cx="212760" cy="8564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" name="Shape 53">
            <a:extLst>
              <a:ext uri="{FF2B5EF4-FFF2-40B4-BE49-F238E27FC236}">
                <a16:creationId xmlns:a16="http://schemas.microsoft.com/office/drawing/2014/main" id="{9979C9E3-C29D-65EE-8242-6FC1BD155B6D}"/>
              </a:ext>
            </a:extLst>
          </p:cNvPr>
          <p:cNvSpPr/>
          <p:nvPr/>
        </p:nvSpPr>
        <p:spPr>
          <a:xfrm>
            <a:off x="7054560" y="2860200"/>
            <a:ext cx="212400" cy="11365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Shape 54">
            <a:extLst>
              <a:ext uri="{FF2B5EF4-FFF2-40B4-BE49-F238E27FC236}">
                <a16:creationId xmlns:a16="http://schemas.microsoft.com/office/drawing/2014/main" id="{B77BB985-0D7E-C473-25E6-CB362445705E}"/>
              </a:ext>
            </a:extLst>
          </p:cNvPr>
          <p:cNvSpPr/>
          <p:nvPr/>
        </p:nvSpPr>
        <p:spPr>
          <a:xfrm>
            <a:off x="7266960" y="3996720"/>
            <a:ext cx="212760" cy="501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" name="Shape 55">
            <a:extLst>
              <a:ext uri="{FF2B5EF4-FFF2-40B4-BE49-F238E27FC236}">
                <a16:creationId xmlns:a16="http://schemas.microsoft.com/office/drawing/2014/main" id="{E021B755-0171-153D-7212-23892693F1DE}"/>
              </a:ext>
            </a:extLst>
          </p:cNvPr>
          <p:cNvSpPr/>
          <p:nvPr/>
        </p:nvSpPr>
        <p:spPr>
          <a:xfrm>
            <a:off x="7479720" y="4498560"/>
            <a:ext cx="212400" cy="230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56">
            <a:extLst>
              <a:ext uri="{FF2B5EF4-FFF2-40B4-BE49-F238E27FC236}">
                <a16:creationId xmlns:a16="http://schemas.microsoft.com/office/drawing/2014/main" id="{7DF18190-EE21-7696-D6AE-59E909CA722B}"/>
              </a:ext>
            </a:extLst>
          </p:cNvPr>
          <p:cNvSpPr/>
          <p:nvPr/>
        </p:nvSpPr>
        <p:spPr>
          <a:xfrm flipV="1">
            <a:off x="7692120" y="4498560"/>
            <a:ext cx="212760" cy="230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57">
            <a:extLst>
              <a:ext uri="{FF2B5EF4-FFF2-40B4-BE49-F238E27FC236}">
                <a16:creationId xmlns:a16="http://schemas.microsoft.com/office/drawing/2014/main" id="{8AEE653E-C5F8-B961-9F5B-B3419B9BC1CC}"/>
              </a:ext>
            </a:extLst>
          </p:cNvPr>
          <p:cNvSpPr/>
          <p:nvPr/>
        </p:nvSpPr>
        <p:spPr>
          <a:xfrm flipV="1">
            <a:off x="7904880" y="3996720"/>
            <a:ext cx="212400" cy="501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" name="Shape 58">
            <a:extLst>
              <a:ext uri="{FF2B5EF4-FFF2-40B4-BE49-F238E27FC236}">
                <a16:creationId xmlns:a16="http://schemas.microsoft.com/office/drawing/2014/main" id="{07246476-7790-DE84-B158-DA2A31E78041}"/>
              </a:ext>
            </a:extLst>
          </p:cNvPr>
          <p:cNvSpPr/>
          <p:nvPr/>
        </p:nvSpPr>
        <p:spPr>
          <a:xfrm flipV="1">
            <a:off x="8117280" y="3637440"/>
            <a:ext cx="212760" cy="35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" name="Shape 59">
            <a:extLst>
              <a:ext uri="{FF2B5EF4-FFF2-40B4-BE49-F238E27FC236}">
                <a16:creationId xmlns:a16="http://schemas.microsoft.com/office/drawing/2014/main" id="{56216C52-8B8B-6B6B-654B-68B0EA4584B8}"/>
              </a:ext>
            </a:extLst>
          </p:cNvPr>
          <p:cNvSpPr/>
          <p:nvPr/>
        </p:nvSpPr>
        <p:spPr>
          <a:xfrm flipV="1">
            <a:off x="8330040" y="2939400"/>
            <a:ext cx="212400" cy="6980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" name="Shape 60">
            <a:extLst>
              <a:ext uri="{FF2B5EF4-FFF2-40B4-BE49-F238E27FC236}">
                <a16:creationId xmlns:a16="http://schemas.microsoft.com/office/drawing/2014/main" id="{1931659B-64FA-B255-850F-9895E45E4861}"/>
              </a:ext>
            </a:extLst>
          </p:cNvPr>
          <p:cNvSpPr/>
          <p:nvPr/>
        </p:nvSpPr>
        <p:spPr>
          <a:xfrm>
            <a:off x="8542440" y="2939400"/>
            <a:ext cx="212760" cy="12301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" name="Shape 61">
            <a:extLst>
              <a:ext uri="{FF2B5EF4-FFF2-40B4-BE49-F238E27FC236}">
                <a16:creationId xmlns:a16="http://schemas.microsoft.com/office/drawing/2014/main" id="{93D49789-5FB7-6902-96E5-4EC36A67EE7A}"/>
              </a:ext>
            </a:extLst>
          </p:cNvPr>
          <p:cNvSpPr/>
          <p:nvPr/>
        </p:nvSpPr>
        <p:spPr>
          <a:xfrm>
            <a:off x="8755200" y="4169520"/>
            <a:ext cx="212760" cy="452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Shape 62">
            <a:extLst>
              <a:ext uri="{FF2B5EF4-FFF2-40B4-BE49-F238E27FC236}">
                <a16:creationId xmlns:a16="http://schemas.microsoft.com/office/drawing/2014/main" id="{23B57044-E8D1-3A89-FC4A-A2BAC7429B9C}"/>
              </a:ext>
            </a:extLst>
          </p:cNvPr>
          <p:cNvSpPr/>
          <p:nvPr/>
        </p:nvSpPr>
        <p:spPr>
          <a:xfrm>
            <a:off x="8967960" y="4622400"/>
            <a:ext cx="212400" cy="792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63">
            <a:extLst>
              <a:ext uri="{FF2B5EF4-FFF2-40B4-BE49-F238E27FC236}">
                <a16:creationId xmlns:a16="http://schemas.microsoft.com/office/drawing/2014/main" id="{046EF1BF-2D12-C6FE-FE9F-BD7548A46C1B}"/>
              </a:ext>
            </a:extLst>
          </p:cNvPr>
          <p:cNvSpPr/>
          <p:nvPr/>
        </p:nvSpPr>
        <p:spPr>
          <a:xfrm flipV="1">
            <a:off x="9180360" y="4342320"/>
            <a:ext cx="212760" cy="35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Shape 64">
            <a:extLst>
              <a:ext uri="{FF2B5EF4-FFF2-40B4-BE49-F238E27FC236}">
                <a16:creationId xmlns:a16="http://schemas.microsoft.com/office/drawing/2014/main" id="{24CA7731-2D6D-3FE7-99B1-96C364B70E94}"/>
              </a:ext>
            </a:extLst>
          </p:cNvPr>
          <p:cNvSpPr/>
          <p:nvPr/>
        </p:nvSpPr>
        <p:spPr>
          <a:xfrm flipV="1">
            <a:off x="9393120" y="3840480"/>
            <a:ext cx="212400" cy="501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Shape 65">
            <a:extLst>
              <a:ext uri="{FF2B5EF4-FFF2-40B4-BE49-F238E27FC236}">
                <a16:creationId xmlns:a16="http://schemas.microsoft.com/office/drawing/2014/main" id="{398E3B23-14BD-538B-9F1A-14EB4A679204}"/>
              </a:ext>
            </a:extLst>
          </p:cNvPr>
          <p:cNvSpPr/>
          <p:nvPr/>
        </p:nvSpPr>
        <p:spPr>
          <a:xfrm flipV="1">
            <a:off x="9605520" y="3609720"/>
            <a:ext cx="212760" cy="2307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Shape 66">
            <a:extLst>
              <a:ext uri="{FF2B5EF4-FFF2-40B4-BE49-F238E27FC236}">
                <a16:creationId xmlns:a16="http://schemas.microsoft.com/office/drawing/2014/main" id="{F1630E8B-46BF-3B64-0120-FBC87214D1F8}"/>
              </a:ext>
            </a:extLst>
          </p:cNvPr>
          <p:cNvSpPr/>
          <p:nvPr/>
        </p:nvSpPr>
        <p:spPr>
          <a:xfrm flipV="1">
            <a:off x="9818280" y="3063240"/>
            <a:ext cx="212400" cy="5464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" name="Shape 67">
            <a:extLst>
              <a:ext uri="{FF2B5EF4-FFF2-40B4-BE49-F238E27FC236}">
                <a16:creationId xmlns:a16="http://schemas.microsoft.com/office/drawing/2014/main" id="{F33A7098-CF7E-190D-8A0A-5D3FAE825255}"/>
              </a:ext>
            </a:extLst>
          </p:cNvPr>
          <p:cNvSpPr/>
          <p:nvPr/>
        </p:nvSpPr>
        <p:spPr>
          <a:xfrm>
            <a:off x="10030680" y="3063240"/>
            <a:ext cx="212760" cy="12790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68">
            <a:extLst>
              <a:ext uri="{FF2B5EF4-FFF2-40B4-BE49-F238E27FC236}">
                <a16:creationId xmlns:a16="http://schemas.microsoft.com/office/drawing/2014/main" id="{98220F19-4308-C495-1F11-1C51FCEC8798}"/>
              </a:ext>
            </a:extLst>
          </p:cNvPr>
          <p:cNvSpPr/>
          <p:nvPr/>
        </p:nvSpPr>
        <p:spPr>
          <a:xfrm>
            <a:off x="10243440" y="4342320"/>
            <a:ext cx="212400" cy="35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" name="Shape 69">
            <a:extLst>
              <a:ext uri="{FF2B5EF4-FFF2-40B4-BE49-F238E27FC236}">
                <a16:creationId xmlns:a16="http://schemas.microsoft.com/office/drawing/2014/main" id="{A29E2CC2-2C29-00A8-C072-DBF905E93567}"/>
              </a:ext>
            </a:extLst>
          </p:cNvPr>
          <p:cNvSpPr/>
          <p:nvPr/>
        </p:nvSpPr>
        <p:spPr>
          <a:xfrm flipV="1">
            <a:off x="10455840" y="4622400"/>
            <a:ext cx="212760" cy="792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" name="Shape 70">
            <a:extLst>
              <a:ext uri="{FF2B5EF4-FFF2-40B4-BE49-F238E27FC236}">
                <a16:creationId xmlns:a16="http://schemas.microsoft.com/office/drawing/2014/main" id="{A43F6F00-2DE5-17BA-E916-6647F4DB4143}"/>
              </a:ext>
            </a:extLst>
          </p:cNvPr>
          <p:cNvSpPr/>
          <p:nvPr/>
        </p:nvSpPr>
        <p:spPr>
          <a:xfrm flipV="1">
            <a:off x="10668600" y="4169520"/>
            <a:ext cx="212760" cy="452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71">
            <a:extLst>
              <a:ext uri="{FF2B5EF4-FFF2-40B4-BE49-F238E27FC236}">
                <a16:creationId xmlns:a16="http://schemas.microsoft.com/office/drawing/2014/main" id="{DFBE7472-C470-517E-443D-D5D62224A795}"/>
              </a:ext>
            </a:extLst>
          </p:cNvPr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будни / выходные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публикации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реклама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548">
            <a:extLst>
              <a:ext uri="{FF2B5EF4-FFF2-40B4-BE49-F238E27FC236}">
                <a16:creationId xmlns:a16="http://schemas.microsoft.com/office/drawing/2014/main" id="{E540AF34-ABF1-D68A-7E78-6DFFD9033598}"/>
              </a:ext>
            </a:extLst>
          </p:cNvPr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A86D0F-ADDB-9B7C-EBA2-8FA01A25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52" y="1873894"/>
            <a:ext cx="5382376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5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5: CO₂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Хороший ряд может одновременно иметь тренд и сезонную “пилу”.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5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6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Shape 51"/>
          <p:cNvSpPr/>
          <p:nvPr/>
        </p:nvSpPr>
        <p:spPr>
          <a:xfrm flipV="1">
            <a:off x="6629400" y="3283560"/>
            <a:ext cx="24984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Shape 52"/>
          <p:cNvSpPr/>
          <p:nvPr/>
        </p:nvSpPr>
        <p:spPr>
          <a:xfrm>
            <a:off x="6879240" y="3283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Shape 53"/>
          <p:cNvSpPr/>
          <p:nvPr/>
        </p:nvSpPr>
        <p:spPr>
          <a:xfrm>
            <a:off x="7129440" y="3796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0" name="Shape 54"/>
          <p:cNvSpPr/>
          <p:nvPr/>
        </p:nvSpPr>
        <p:spPr>
          <a:xfrm flipV="1">
            <a:off x="7379640" y="3112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1" name="Shape 55"/>
          <p:cNvSpPr/>
          <p:nvPr/>
        </p:nvSpPr>
        <p:spPr>
          <a:xfrm>
            <a:off x="7629840" y="3112560"/>
            <a:ext cx="24984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2" name="Shape 56"/>
          <p:cNvSpPr/>
          <p:nvPr/>
        </p:nvSpPr>
        <p:spPr>
          <a:xfrm>
            <a:off x="7879680" y="3625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3" name="Shape 57"/>
          <p:cNvSpPr/>
          <p:nvPr/>
        </p:nvSpPr>
        <p:spPr>
          <a:xfrm flipV="1">
            <a:off x="8129880" y="2941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4" name="Shape 58"/>
          <p:cNvSpPr/>
          <p:nvPr/>
        </p:nvSpPr>
        <p:spPr>
          <a:xfrm>
            <a:off x="8380080" y="2941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5" name="Shape 59"/>
          <p:cNvSpPr/>
          <p:nvPr/>
        </p:nvSpPr>
        <p:spPr>
          <a:xfrm>
            <a:off x="8630280" y="3454560"/>
            <a:ext cx="24984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6" name="Shape 60"/>
          <p:cNvSpPr/>
          <p:nvPr/>
        </p:nvSpPr>
        <p:spPr>
          <a:xfrm>
            <a:off x="8880120" y="3967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7" name="Shape 61"/>
          <p:cNvSpPr/>
          <p:nvPr/>
        </p:nvSpPr>
        <p:spPr>
          <a:xfrm flipV="1">
            <a:off x="9130320" y="3283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8" name="Shape 62"/>
          <p:cNvSpPr/>
          <p:nvPr/>
        </p:nvSpPr>
        <p:spPr>
          <a:xfrm>
            <a:off x="9380520" y="3283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Shape 63"/>
          <p:cNvSpPr/>
          <p:nvPr/>
        </p:nvSpPr>
        <p:spPr>
          <a:xfrm>
            <a:off x="9630720" y="3796560"/>
            <a:ext cx="24984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Shape 64"/>
          <p:cNvSpPr/>
          <p:nvPr/>
        </p:nvSpPr>
        <p:spPr>
          <a:xfrm flipV="1">
            <a:off x="9880560" y="3112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1" name="Shape 65"/>
          <p:cNvSpPr/>
          <p:nvPr/>
        </p:nvSpPr>
        <p:spPr>
          <a:xfrm>
            <a:off x="10130760" y="3112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2" name="Shape 66"/>
          <p:cNvSpPr/>
          <p:nvPr/>
        </p:nvSpPr>
        <p:spPr>
          <a:xfrm>
            <a:off x="10380960" y="3625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Shape 67"/>
          <p:cNvSpPr/>
          <p:nvPr/>
        </p:nvSpPr>
        <p:spPr>
          <a:xfrm flipV="1">
            <a:off x="10631160" y="2941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4" name="Text 68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секунды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минуты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мониторинг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аномалии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5" name="Rectangle 617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36" name="Picture 618" descr="05_co2_noaa.png"/>
          <p:cNvPicPr/>
          <p:nvPr/>
        </p:nvPicPr>
        <p:blipFill>
          <a:blip r:embed="rId3"/>
          <a:stretch/>
        </p:blipFill>
        <p:spPr>
          <a:xfrm>
            <a:off x="914400" y="1783080"/>
            <a:ext cx="10423440" cy="4525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9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0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1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2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3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4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5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6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8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9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0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1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2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3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4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5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6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7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8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9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0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1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2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3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4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5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6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7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8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9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0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1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2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3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4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5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6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7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8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9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0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1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2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ED8EB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3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Пример 6: солнечные пятна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4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Иногда главный герой ряда — периодичность: рисунок возвращается через годы.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5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31D7F7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6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31D7F7"/>
                </a:solidFill>
                <a:effectLst/>
                <a:uFillTx/>
                <a:latin typeface="Arial"/>
                <a:ea typeface="Arial"/>
              </a:rPr>
              <a:t>порядок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50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1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строки нельзя свободно переставить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8" name="Shape 51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9" name="Text 52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45D483"/>
                </a:solidFill>
                <a:effectLst/>
                <a:uFillTx/>
                <a:latin typeface="Arial"/>
                <a:ea typeface="Arial"/>
              </a:rPr>
              <a:t>память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0" name="Text 53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1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прошлое влияет на ближайшее будущее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1" name="Shape 54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2" name="Text 55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B000"/>
                </a:solidFill>
                <a:effectLst/>
                <a:uFillTx/>
                <a:latin typeface="Arial"/>
                <a:ea typeface="Arial"/>
              </a:rPr>
              <a:t>ритм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3" name="Text 56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1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может быть сезонность или период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4" name="Rectangle 674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95" name="Picture 675" descr="06_sunspots_silso.png"/>
          <p:cNvPicPr/>
          <p:nvPr/>
        </p:nvPicPr>
        <p:blipFill>
          <a:blip r:embed="rId3"/>
          <a:stretch/>
        </p:blipFill>
        <p:spPr>
          <a:xfrm>
            <a:off x="914400" y="1783080"/>
            <a:ext cx="10423440" cy="4525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Что общего у всех этих рядов?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Мы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смотрим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не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просто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на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набор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чисел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, а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на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1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историю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во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</a:rPr>
              <a:t>времени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4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5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45D483"/>
                </a:solidFill>
                <a:effectLst/>
                <a:uFillTx/>
                <a:latin typeface="Arial"/>
                <a:ea typeface="Arial"/>
              </a:rPr>
              <a:t>тренд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6" name="Shape 50"/>
          <p:cNvSpPr/>
          <p:nvPr/>
        </p:nvSpPr>
        <p:spPr>
          <a:xfrm>
            <a:off x="10058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7" name="Shape 51"/>
          <p:cNvSpPr/>
          <p:nvPr/>
        </p:nvSpPr>
        <p:spPr>
          <a:xfrm>
            <a:off x="1325880" y="4572000"/>
            <a:ext cx="22248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8" name="Shape 52"/>
          <p:cNvSpPr/>
          <p:nvPr/>
        </p:nvSpPr>
        <p:spPr>
          <a:xfrm flipV="1">
            <a:off x="132588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9" name="Shape 53"/>
          <p:cNvSpPr/>
          <p:nvPr/>
        </p:nvSpPr>
        <p:spPr>
          <a:xfrm flipV="1">
            <a:off x="1519200" y="4244400"/>
            <a:ext cx="306360" cy="896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4640" rIns="90000" bIns="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0" name="Shape 54"/>
          <p:cNvSpPr/>
          <p:nvPr/>
        </p:nvSpPr>
        <p:spPr>
          <a:xfrm flipV="1">
            <a:off x="1825560" y="4039560"/>
            <a:ext cx="306360" cy="204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1" name="Shape 55"/>
          <p:cNvSpPr/>
          <p:nvPr/>
        </p:nvSpPr>
        <p:spPr>
          <a:xfrm flipV="1">
            <a:off x="2131920" y="3911760"/>
            <a:ext cx="306360" cy="1278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2" name="Shape 56"/>
          <p:cNvSpPr/>
          <p:nvPr/>
        </p:nvSpPr>
        <p:spPr>
          <a:xfrm flipV="1">
            <a:off x="2438280" y="3732480"/>
            <a:ext cx="306360" cy="17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3" name="Shape 57"/>
          <p:cNvSpPr/>
          <p:nvPr/>
        </p:nvSpPr>
        <p:spPr>
          <a:xfrm flipV="1">
            <a:off x="2744640" y="3566160"/>
            <a:ext cx="306360" cy="166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4" name="Shape 58"/>
          <p:cNvSpPr/>
          <p:nvPr/>
        </p:nvSpPr>
        <p:spPr>
          <a:xfrm flipV="1">
            <a:off x="3051000" y="3425040"/>
            <a:ext cx="306360" cy="14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5" name="Text 59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куда ряд движется в целом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6" name="Shape 60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7" name="Text 61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B000"/>
                </a:solidFill>
                <a:effectLst/>
                <a:uFillTx/>
                <a:latin typeface="Arial"/>
                <a:ea typeface="Arial"/>
              </a:rPr>
              <a:t>сезонность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8" name="Shape 62"/>
          <p:cNvSpPr/>
          <p:nvPr/>
        </p:nvSpPr>
        <p:spPr>
          <a:xfrm>
            <a:off x="46940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9" name="Shape 63"/>
          <p:cNvSpPr/>
          <p:nvPr/>
        </p:nvSpPr>
        <p:spPr>
          <a:xfrm>
            <a:off x="50137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0" name="Shape 64"/>
          <p:cNvSpPr/>
          <p:nvPr/>
        </p:nvSpPr>
        <p:spPr>
          <a:xfrm flipV="1">
            <a:off x="50137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1" name="Shape 65"/>
          <p:cNvSpPr/>
          <p:nvPr/>
        </p:nvSpPr>
        <p:spPr>
          <a:xfrm flipV="1">
            <a:off x="5105160" y="3585960"/>
            <a:ext cx="107640" cy="300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2" name="Shape 66"/>
          <p:cNvSpPr/>
          <p:nvPr/>
        </p:nvSpPr>
        <p:spPr>
          <a:xfrm flipV="1">
            <a:off x="5212800" y="3557880"/>
            <a:ext cx="107280" cy="28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3" name="Shape 67"/>
          <p:cNvSpPr/>
          <p:nvPr/>
        </p:nvSpPr>
        <p:spPr>
          <a:xfrm>
            <a:off x="5320080" y="3557880"/>
            <a:ext cx="107640" cy="269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4" name="Shape 68"/>
          <p:cNvSpPr/>
          <p:nvPr/>
        </p:nvSpPr>
        <p:spPr>
          <a:xfrm>
            <a:off x="5427720" y="3827160"/>
            <a:ext cx="107280" cy="322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5" name="Shape 69"/>
          <p:cNvSpPr/>
          <p:nvPr/>
        </p:nvSpPr>
        <p:spPr>
          <a:xfrm>
            <a:off x="5535000" y="4149720"/>
            <a:ext cx="107640" cy="83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6" name="Shape 70"/>
          <p:cNvSpPr/>
          <p:nvPr/>
        </p:nvSpPr>
        <p:spPr>
          <a:xfrm flipV="1">
            <a:off x="5642640" y="4002480"/>
            <a:ext cx="107640" cy="2311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7" name="Shape 71"/>
          <p:cNvSpPr/>
          <p:nvPr/>
        </p:nvSpPr>
        <p:spPr>
          <a:xfrm flipV="1">
            <a:off x="5750280" y="3665880"/>
            <a:ext cx="107280" cy="336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8" name="Shape 72"/>
          <p:cNvSpPr/>
          <p:nvPr/>
        </p:nvSpPr>
        <p:spPr>
          <a:xfrm flipV="1">
            <a:off x="5857560" y="3528720"/>
            <a:ext cx="107640" cy="13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9" name="Shape 73"/>
          <p:cNvSpPr/>
          <p:nvPr/>
        </p:nvSpPr>
        <p:spPr>
          <a:xfrm>
            <a:off x="5965200" y="3528720"/>
            <a:ext cx="107280" cy="1868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0" name="Shape 74"/>
          <p:cNvSpPr/>
          <p:nvPr/>
        </p:nvSpPr>
        <p:spPr>
          <a:xfrm>
            <a:off x="6072480" y="3715560"/>
            <a:ext cx="107640" cy="3409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1" name="Shape 75"/>
          <p:cNvSpPr/>
          <p:nvPr/>
        </p:nvSpPr>
        <p:spPr>
          <a:xfrm>
            <a:off x="6180120" y="4056480"/>
            <a:ext cx="107280" cy="1868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2" name="Shape 76"/>
          <p:cNvSpPr/>
          <p:nvPr/>
        </p:nvSpPr>
        <p:spPr>
          <a:xfrm flipV="1">
            <a:off x="6287400" y="4106160"/>
            <a:ext cx="107640" cy="13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3" name="Shape 77"/>
          <p:cNvSpPr/>
          <p:nvPr/>
        </p:nvSpPr>
        <p:spPr>
          <a:xfrm flipV="1">
            <a:off x="6395040" y="3769560"/>
            <a:ext cx="107280" cy="336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4" name="Shape 78"/>
          <p:cNvSpPr/>
          <p:nvPr/>
        </p:nvSpPr>
        <p:spPr>
          <a:xfrm flipV="1">
            <a:off x="6502320" y="3538440"/>
            <a:ext cx="107640" cy="2311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5" name="Shape 79"/>
          <p:cNvSpPr/>
          <p:nvPr/>
        </p:nvSpPr>
        <p:spPr>
          <a:xfrm>
            <a:off x="6609960" y="3538440"/>
            <a:ext cx="107640" cy="83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6" name="Shape 80"/>
          <p:cNvSpPr/>
          <p:nvPr/>
        </p:nvSpPr>
        <p:spPr>
          <a:xfrm>
            <a:off x="6717600" y="3622320"/>
            <a:ext cx="107280" cy="322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7" name="Shape 81"/>
          <p:cNvSpPr/>
          <p:nvPr/>
        </p:nvSpPr>
        <p:spPr>
          <a:xfrm>
            <a:off x="6824880" y="3944880"/>
            <a:ext cx="107640" cy="269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8" name="Shape 82"/>
          <p:cNvSpPr/>
          <p:nvPr/>
        </p:nvSpPr>
        <p:spPr>
          <a:xfrm flipV="1">
            <a:off x="6932520" y="4186080"/>
            <a:ext cx="107280" cy="28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9" name="Shape 83"/>
          <p:cNvSpPr/>
          <p:nvPr/>
        </p:nvSpPr>
        <p:spPr>
          <a:xfrm flipV="1">
            <a:off x="7039800" y="3886200"/>
            <a:ext cx="107640" cy="299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0" name="Text 84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что повторяется регулярно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1" name="Shape 85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EF4A5B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2" name="Text 86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шум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3" name="Shape 87"/>
          <p:cNvSpPr/>
          <p:nvPr/>
        </p:nvSpPr>
        <p:spPr>
          <a:xfrm>
            <a:off x="838188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4" name="Shape 88"/>
          <p:cNvSpPr/>
          <p:nvPr/>
        </p:nvSpPr>
        <p:spPr>
          <a:xfrm>
            <a:off x="87019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5" name="Shape 89"/>
          <p:cNvSpPr/>
          <p:nvPr/>
        </p:nvSpPr>
        <p:spPr>
          <a:xfrm flipV="1">
            <a:off x="87019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6" name="Shape 90"/>
          <p:cNvSpPr/>
          <p:nvPr/>
        </p:nvSpPr>
        <p:spPr>
          <a:xfrm flipV="1">
            <a:off x="8793360" y="3713040"/>
            <a:ext cx="12024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7" name="Shape 91"/>
          <p:cNvSpPr/>
          <p:nvPr/>
        </p:nvSpPr>
        <p:spPr>
          <a:xfrm>
            <a:off x="8913600" y="371304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8" name="Shape 92"/>
          <p:cNvSpPr/>
          <p:nvPr/>
        </p:nvSpPr>
        <p:spPr>
          <a:xfrm>
            <a:off x="9033480" y="392436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9" name="Shape 93"/>
          <p:cNvSpPr/>
          <p:nvPr/>
        </p:nvSpPr>
        <p:spPr>
          <a:xfrm flipV="1">
            <a:off x="9153720" y="364284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0" name="Shape 94"/>
          <p:cNvSpPr/>
          <p:nvPr/>
        </p:nvSpPr>
        <p:spPr>
          <a:xfrm>
            <a:off x="9273960" y="364284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1" name="Shape 95"/>
          <p:cNvSpPr/>
          <p:nvPr/>
        </p:nvSpPr>
        <p:spPr>
          <a:xfrm>
            <a:off x="9393840" y="3854160"/>
            <a:ext cx="12024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2" name="Shape 96"/>
          <p:cNvSpPr/>
          <p:nvPr/>
        </p:nvSpPr>
        <p:spPr>
          <a:xfrm flipV="1">
            <a:off x="9514080" y="357228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3" name="Shape 97"/>
          <p:cNvSpPr/>
          <p:nvPr/>
        </p:nvSpPr>
        <p:spPr>
          <a:xfrm>
            <a:off x="9634320" y="357228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4" name="Shape 98"/>
          <p:cNvSpPr/>
          <p:nvPr/>
        </p:nvSpPr>
        <p:spPr>
          <a:xfrm>
            <a:off x="9754200" y="378360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5" name="Shape 99"/>
          <p:cNvSpPr/>
          <p:nvPr/>
        </p:nvSpPr>
        <p:spPr>
          <a:xfrm>
            <a:off x="9874440" y="399492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6" name="Shape 100"/>
          <p:cNvSpPr/>
          <p:nvPr/>
        </p:nvSpPr>
        <p:spPr>
          <a:xfrm flipV="1">
            <a:off x="9994680" y="3713040"/>
            <a:ext cx="11988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7" name="Shape 101"/>
          <p:cNvSpPr/>
          <p:nvPr/>
        </p:nvSpPr>
        <p:spPr>
          <a:xfrm>
            <a:off x="10114560" y="37130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8" name="Shape 102"/>
          <p:cNvSpPr/>
          <p:nvPr/>
        </p:nvSpPr>
        <p:spPr>
          <a:xfrm>
            <a:off x="10234800" y="392436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9" name="Shape 103"/>
          <p:cNvSpPr/>
          <p:nvPr/>
        </p:nvSpPr>
        <p:spPr>
          <a:xfrm flipV="1">
            <a:off x="10355040" y="3642840"/>
            <a:ext cx="11988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0" name="Shape 104"/>
          <p:cNvSpPr/>
          <p:nvPr/>
        </p:nvSpPr>
        <p:spPr>
          <a:xfrm>
            <a:off x="10474920" y="36428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1" name="Shape 105"/>
          <p:cNvSpPr/>
          <p:nvPr/>
        </p:nvSpPr>
        <p:spPr>
          <a:xfrm>
            <a:off x="10595160" y="3854160"/>
            <a:ext cx="12024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2" name="Shape 106"/>
          <p:cNvSpPr/>
          <p:nvPr/>
        </p:nvSpPr>
        <p:spPr>
          <a:xfrm flipV="1">
            <a:off x="10715400" y="357228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3" name="Text 107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что прыгает случайно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4" name="Rectangle 782"/>
          <p:cNvSpPr/>
          <p:nvPr/>
        </p:nvSpPr>
        <p:spPr>
          <a:xfrm>
            <a:off x="411480" y="160020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805" name="Rounded Rectangle 783"/>
          <p:cNvSpPr/>
          <p:nvPr/>
        </p:nvSpPr>
        <p:spPr>
          <a:xfrm>
            <a:off x="822960" y="2194560"/>
            <a:ext cx="3108240" cy="2285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806" name="TextBox 784"/>
          <p:cNvSpPr/>
          <p:nvPr/>
        </p:nvSpPr>
        <p:spPr>
          <a:xfrm>
            <a:off x="960120" y="2423160"/>
            <a:ext cx="283392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порядок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7" name="TextBox 785"/>
          <p:cNvSpPr/>
          <p:nvPr/>
        </p:nvSpPr>
        <p:spPr>
          <a:xfrm>
            <a:off x="1051560" y="3063240"/>
            <a:ext cx="2651040" cy="867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строки нельзя свободно переставить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8" name="Rounded Rectangle 786"/>
          <p:cNvSpPr/>
          <p:nvPr/>
        </p:nvSpPr>
        <p:spPr>
          <a:xfrm>
            <a:off x="4526280" y="2194560"/>
            <a:ext cx="3108240" cy="2285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809" name="TextBox 787"/>
          <p:cNvSpPr/>
          <p:nvPr/>
        </p:nvSpPr>
        <p:spPr>
          <a:xfrm>
            <a:off x="4663440" y="2423160"/>
            <a:ext cx="283392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память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0" name="TextBox 788"/>
          <p:cNvSpPr/>
          <p:nvPr/>
        </p:nvSpPr>
        <p:spPr>
          <a:xfrm>
            <a:off x="4754880" y="3063240"/>
            <a:ext cx="2651040" cy="867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соседние моменты часто связаны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1" name="Rounded Rectangle 789"/>
          <p:cNvSpPr/>
          <p:nvPr/>
        </p:nvSpPr>
        <p:spPr>
          <a:xfrm>
            <a:off x="8229600" y="2194560"/>
            <a:ext cx="3108240" cy="2285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812" name="TextBox 790"/>
          <p:cNvSpPr/>
          <p:nvPr/>
        </p:nvSpPr>
        <p:spPr>
          <a:xfrm>
            <a:off x="8366760" y="2423160"/>
            <a:ext cx="283392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ритм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3" name="TextBox 791"/>
          <p:cNvSpPr/>
          <p:nvPr/>
        </p:nvSpPr>
        <p:spPr>
          <a:xfrm>
            <a:off x="8458200" y="3063240"/>
            <a:ext cx="2651040" cy="867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могут быть повторения и сезонность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Тренд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1" name="Text 47"/>
          <p:cNvSpPr/>
          <p:nvPr/>
        </p:nvSpPr>
        <p:spPr>
          <a:xfrm>
            <a:off x="603360" y="1170360"/>
            <a:ext cx="10697400" cy="188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Общий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рост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или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спад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уровня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ряда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.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Линейный тренд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dirty="0">
                <a:solidFill>
                  <a:srgbClr val="F5F8FC"/>
                </a:solidFill>
                <a:latin typeface="Arial"/>
              </a:rPr>
              <a:t>Кусочно-линейный тренд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u="none" strike="noStrike" dirty="0">
                <a:solidFill>
                  <a:srgbClr val="F5F8FC"/>
                </a:solidFill>
                <a:effectLst/>
                <a:uFillTx/>
                <a:latin typeface="Arial"/>
              </a:rPr>
              <a:t>Квадратичный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dirty="0">
                <a:solidFill>
                  <a:srgbClr val="F5F8FC"/>
                </a:solidFill>
                <a:latin typeface="Arial"/>
              </a:rPr>
              <a:t>…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2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3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4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5" name="Shape 51"/>
          <p:cNvSpPr/>
          <p:nvPr/>
        </p:nvSpPr>
        <p:spPr>
          <a:xfrm flipV="1">
            <a:off x="6841800" y="4573800"/>
            <a:ext cx="637920" cy="2174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6" name="Shape 52"/>
          <p:cNvSpPr/>
          <p:nvPr/>
        </p:nvSpPr>
        <p:spPr>
          <a:xfrm flipV="1">
            <a:off x="7479720" y="4076280"/>
            <a:ext cx="637560" cy="4975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7" name="Shape 53"/>
          <p:cNvSpPr/>
          <p:nvPr/>
        </p:nvSpPr>
        <p:spPr>
          <a:xfrm flipV="1">
            <a:off x="8117280" y="3765240"/>
            <a:ext cx="637920" cy="3110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8" name="Shape 54"/>
          <p:cNvSpPr/>
          <p:nvPr/>
        </p:nvSpPr>
        <p:spPr>
          <a:xfrm flipV="1">
            <a:off x="8755200" y="3330000"/>
            <a:ext cx="637920" cy="4352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9" name="Shape 55"/>
          <p:cNvSpPr/>
          <p:nvPr/>
        </p:nvSpPr>
        <p:spPr>
          <a:xfrm flipV="1">
            <a:off x="9393120" y="2926080"/>
            <a:ext cx="637560" cy="4039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0" name="Shape 56"/>
          <p:cNvSpPr/>
          <p:nvPr/>
        </p:nvSpPr>
        <p:spPr>
          <a:xfrm flipV="1">
            <a:off x="10030680" y="2584080"/>
            <a:ext cx="637920" cy="3420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1" name="Text 57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рост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падение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долгосрочное изменение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Сезонность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Похожий рисунок повторяется через регулярные интервалы.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0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1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2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3" name="Shape 51"/>
          <p:cNvSpPr/>
          <p:nvPr/>
        </p:nvSpPr>
        <p:spPr>
          <a:xfrm flipV="1">
            <a:off x="6629400" y="2974320"/>
            <a:ext cx="223560" cy="729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4" name="Shape 52"/>
          <p:cNvSpPr/>
          <p:nvPr/>
        </p:nvSpPr>
        <p:spPr>
          <a:xfrm flipV="1">
            <a:off x="6852960" y="2905920"/>
            <a:ext cx="223920" cy="68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5" name="Shape 53"/>
          <p:cNvSpPr/>
          <p:nvPr/>
        </p:nvSpPr>
        <p:spPr>
          <a:xfrm>
            <a:off x="7076880" y="2905920"/>
            <a:ext cx="223560" cy="653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6" name="Shape 54"/>
          <p:cNvSpPr/>
          <p:nvPr/>
        </p:nvSpPr>
        <p:spPr>
          <a:xfrm>
            <a:off x="7300440" y="3559680"/>
            <a:ext cx="223920" cy="784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7" name="Shape 55"/>
          <p:cNvSpPr/>
          <p:nvPr/>
        </p:nvSpPr>
        <p:spPr>
          <a:xfrm>
            <a:off x="7524360" y="4343760"/>
            <a:ext cx="22392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8" name="Shape 56"/>
          <p:cNvSpPr/>
          <p:nvPr/>
        </p:nvSpPr>
        <p:spPr>
          <a:xfrm flipV="1">
            <a:off x="7748280" y="3985920"/>
            <a:ext cx="223560" cy="561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9" name="Shape 57"/>
          <p:cNvSpPr/>
          <p:nvPr/>
        </p:nvSpPr>
        <p:spPr>
          <a:xfrm flipV="1">
            <a:off x="7971840" y="3168360"/>
            <a:ext cx="223920" cy="817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0" name="Shape 58"/>
          <p:cNvSpPr/>
          <p:nvPr/>
        </p:nvSpPr>
        <p:spPr>
          <a:xfrm flipV="1">
            <a:off x="8195760" y="2835720"/>
            <a:ext cx="223920" cy="332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1" name="Shape 59"/>
          <p:cNvSpPr/>
          <p:nvPr/>
        </p:nvSpPr>
        <p:spPr>
          <a:xfrm>
            <a:off x="8419680" y="2835720"/>
            <a:ext cx="223560" cy="453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2" name="Shape 60"/>
          <p:cNvSpPr/>
          <p:nvPr/>
        </p:nvSpPr>
        <p:spPr>
          <a:xfrm>
            <a:off x="8643240" y="3288960"/>
            <a:ext cx="223920" cy="8283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3" name="Shape 61"/>
          <p:cNvSpPr/>
          <p:nvPr/>
        </p:nvSpPr>
        <p:spPr>
          <a:xfrm>
            <a:off x="8867160" y="4117320"/>
            <a:ext cx="223560" cy="453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4" name="Shape 62"/>
          <p:cNvSpPr/>
          <p:nvPr/>
        </p:nvSpPr>
        <p:spPr>
          <a:xfrm flipV="1">
            <a:off x="9090720" y="4237920"/>
            <a:ext cx="223920" cy="332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5" name="Shape 63"/>
          <p:cNvSpPr/>
          <p:nvPr/>
        </p:nvSpPr>
        <p:spPr>
          <a:xfrm flipV="1">
            <a:off x="9314640" y="3420360"/>
            <a:ext cx="223920" cy="817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6" name="Shape 64"/>
          <p:cNvSpPr/>
          <p:nvPr/>
        </p:nvSpPr>
        <p:spPr>
          <a:xfrm flipV="1">
            <a:off x="9538560" y="2859120"/>
            <a:ext cx="223560" cy="561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7" name="Shape 65"/>
          <p:cNvSpPr/>
          <p:nvPr/>
        </p:nvSpPr>
        <p:spPr>
          <a:xfrm>
            <a:off x="9762120" y="2859120"/>
            <a:ext cx="22392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8" name="Shape 66"/>
          <p:cNvSpPr/>
          <p:nvPr/>
        </p:nvSpPr>
        <p:spPr>
          <a:xfrm>
            <a:off x="9986040" y="3062520"/>
            <a:ext cx="223920" cy="784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9" name="Shape 67"/>
          <p:cNvSpPr/>
          <p:nvPr/>
        </p:nvSpPr>
        <p:spPr>
          <a:xfrm>
            <a:off x="10209960" y="3846600"/>
            <a:ext cx="223560" cy="653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0" name="Shape 68"/>
          <p:cNvSpPr/>
          <p:nvPr/>
        </p:nvSpPr>
        <p:spPr>
          <a:xfrm flipV="1">
            <a:off x="10433520" y="4431960"/>
            <a:ext cx="223920" cy="68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1" name="Shape 69"/>
          <p:cNvSpPr/>
          <p:nvPr/>
        </p:nvSpPr>
        <p:spPr>
          <a:xfrm flipV="1">
            <a:off x="10657440" y="3703320"/>
            <a:ext cx="223920" cy="728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2" name="Text 70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сутки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неделя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месяц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год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Шум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Случайные колебания вокруг структуры.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1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2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3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4" name="Shape 51"/>
          <p:cNvSpPr/>
          <p:nvPr/>
        </p:nvSpPr>
        <p:spPr>
          <a:xfrm flipV="1">
            <a:off x="6629400" y="3283560"/>
            <a:ext cx="24984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5" name="Shape 52"/>
          <p:cNvSpPr/>
          <p:nvPr/>
        </p:nvSpPr>
        <p:spPr>
          <a:xfrm>
            <a:off x="6879240" y="3283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6" name="Shape 53"/>
          <p:cNvSpPr/>
          <p:nvPr/>
        </p:nvSpPr>
        <p:spPr>
          <a:xfrm>
            <a:off x="7129440" y="3796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7" name="Shape 54"/>
          <p:cNvSpPr/>
          <p:nvPr/>
        </p:nvSpPr>
        <p:spPr>
          <a:xfrm flipV="1">
            <a:off x="7379640" y="3112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8" name="Shape 55"/>
          <p:cNvSpPr/>
          <p:nvPr/>
        </p:nvSpPr>
        <p:spPr>
          <a:xfrm>
            <a:off x="7629840" y="3112560"/>
            <a:ext cx="24984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9" name="Shape 56"/>
          <p:cNvSpPr/>
          <p:nvPr/>
        </p:nvSpPr>
        <p:spPr>
          <a:xfrm>
            <a:off x="7879680" y="3625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0" name="Shape 57"/>
          <p:cNvSpPr/>
          <p:nvPr/>
        </p:nvSpPr>
        <p:spPr>
          <a:xfrm flipV="1">
            <a:off x="8129880" y="2941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1" name="Shape 58"/>
          <p:cNvSpPr/>
          <p:nvPr/>
        </p:nvSpPr>
        <p:spPr>
          <a:xfrm>
            <a:off x="8380080" y="2941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2" name="Shape 59"/>
          <p:cNvSpPr/>
          <p:nvPr/>
        </p:nvSpPr>
        <p:spPr>
          <a:xfrm>
            <a:off x="8630280" y="3454560"/>
            <a:ext cx="24984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3" name="Shape 60"/>
          <p:cNvSpPr/>
          <p:nvPr/>
        </p:nvSpPr>
        <p:spPr>
          <a:xfrm>
            <a:off x="8880120" y="3967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4" name="Shape 61"/>
          <p:cNvSpPr/>
          <p:nvPr/>
        </p:nvSpPr>
        <p:spPr>
          <a:xfrm flipV="1">
            <a:off x="9130320" y="3283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5" name="Shape 62"/>
          <p:cNvSpPr/>
          <p:nvPr/>
        </p:nvSpPr>
        <p:spPr>
          <a:xfrm>
            <a:off x="9380520" y="3283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6" name="Shape 63"/>
          <p:cNvSpPr/>
          <p:nvPr/>
        </p:nvSpPr>
        <p:spPr>
          <a:xfrm>
            <a:off x="9630720" y="3796560"/>
            <a:ext cx="24984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7" name="Shape 64"/>
          <p:cNvSpPr/>
          <p:nvPr/>
        </p:nvSpPr>
        <p:spPr>
          <a:xfrm flipV="1">
            <a:off x="9880560" y="3112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8" name="Shape 65"/>
          <p:cNvSpPr/>
          <p:nvPr/>
        </p:nvSpPr>
        <p:spPr>
          <a:xfrm>
            <a:off x="10130760" y="3112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9" name="Shape 66"/>
          <p:cNvSpPr/>
          <p:nvPr/>
        </p:nvSpPr>
        <p:spPr>
          <a:xfrm>
            <a:off x="10380960" y="3625560"/>
            <a:ext cx="250200" cy="513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0" name="Shape 67"/>
          <p:cNvSpPr/>
          <p:nvPr/>
        </p:nvSpPr>
        <p:spPr>
          <a:xfrm flipV="1">
            <a:off x="10631160" y="2941560"/>
            <a:ext cx="250200" cy="11970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1" name="Text 68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случайные скачки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ошибки измерения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малые события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5" name="Shape 43"/>
          <p:cNvSpPr/>
          <p:nvPr/>
        </p:nvSpPr>
        <p:spPr>
          <a:xfrm>
            <a:off x="0" y="19878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900" b="1" dirty="0">
                <a:solidFill>
                  <a:srgbClr val="F4F7FB"/>
                </a:solidFill>
                <a:latin typeface="Arial"/>
                <a:ea typeface="Arial"/>
              </a:rPr>
              <a:t>Временной ряд как модель суммы: т</a:t>
            </a: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ренд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+ </a:t>
            </a: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сезонность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+ </a:t>
            </a: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шум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 реальном ряду всё часто смешано.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0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1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45D483"/>
                </a:solidFill>
                <a:effectLst/>
                <a:uFillTx/>
                <a:latin typeface="Arial"/>
                <a:ea typeface="Arial"/>
              </a:rPr>
              <a:t>тренд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2" name="Shape 50"/>
          <p:cNvSpPr/>
          <p:nvPr/>
        </p:nvSpPr>
        <p:spPr>
          <a:xfrm>
            <a:off x="10058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3" name="Shape 51"/>
          <p:cNvSpPr/>
          <p:nvPr/>
        </p:nvSpPr>
        <p:spPr>
          <a:xfrm>
            <a:off x="1325880" y="4572000"/>
            <a:ext cx="22248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4" name="Shape 52"/>
          <p:cNvSpPr/>
          <p:nvPr/>
        </p:nvSpPr>
        <p:spPr>
          <a:xfrm flipV="1">
            <a:off x="132588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5" name="Shape 53"/>
          <p:cNvSpPr/>
          <p:nvPr/>
        </p:nvSpPr>
        <p:spPr>
          <a:xfrm flipV="1">
            <a:off x="1519200" y="4244400"/>
            <a:ext cx="306360" cy="896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4640" rIns="90000" bIns="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6" name="Shape 54"/>
          <p:cNvSpPr/>
          <p:nvPr/>
        </p:nvSpPr>
        <p:spPr>
          <a:xfrm flipV="1">
            <a:off x="1825560" y="4039560"/>
            <a:ext cx="306360" cy="204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7" name="Shape 55"/>
          <p:cNvSpPr/>
          <p:nvPr/>
        </p:nvSpPr>
        <p:spPr>
          <a:xfrm flipV="1">
            <a:off x="2131920" y="3911760"/>
            <a:ext cx="306360" cy="1278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8" name="Shape 56"/>
          <p:cNvSpPr/>
          <p:nvPr/>
        </p:nvSpPr>
        <p:spPr>
          <a:xfrm flipV="1">
            <a:off x="2438280" y="3732480"/>
            <a:ext cx="306360" cy="17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9" name="Shape 57"/>
          <p:cNvSpPr/>
          <p:nvPr/>
        </p:nvSpPr>
        <p:spPr>
          <a:xfrm flipV="1">
            <a:off x="2744640" y="3566160"/>
            <a:ext cx="306360" cy="166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0" name="Shape 58"/>
          <p:cNvSpPr/>
          <p:nvPr/>
        </p:nvSpPr>
        <p:spPr>
          <a:xfrm flipV="1">
            <a:off x="3051000" y="3425040"/>
            <a:ext cx="306360" cy="14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1" name="Text 59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долгосрочное движение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2" name="Shape 60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3" name="Text 61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B000"/>
                </a:solidFill>
                <a:effectLst/>
                <a:uFillTx/>
                <a:latin typeface="Arial"/>
                <a:ea typeface="Arial"/>
              </a:rPr>
              <a:t>сезонность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4" name="Shape 62"/>
          <p:cNvSpPr/>
          <p:nvPr/>
        </p:nvSpPr>
        <p:spPr>
          <a:xfrm>
            <a:off x="46940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5" name="Shape 63"/>
          <p:cNvSpPr/>
          <p:nvPr/>
        </p:nvSpPr>
        <p:spPr>
          <a:xfrm>
            <a:off x="50137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6" name="Shape 64"/>
          <p:cNvSpPr/>
          <p:nvPr/>
        </p:nvSpPr>
        <p:spPr>
          <a:xfrm flipV="1">
            <a:off x="50137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7" name="Shape 65"/>
          <p:cNvSpPr/>
          <p:nvPr/>
        </p:nvSpPr>
        <p:spPr>
          <a:xfrm flipV="1">
            <a:off x="5105160" y="3585960"/>
            <a:ext cx="107640" cy="300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8" name="Shape 66"/>
          <p:cNvSpPr/>
          <p:nvPr/>
        </p:nvSpPr>
        <p:spPr>
          <a:xfrm flipV="1">
            <a:off x="5212800" y="3557880"/>
            <a:ext cx="107280" cy="28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9" name="Shape 67"/>
          <p:cNvSpPr/>
          <p:nvPr/>
        </p:nvSpPr>
        <p:spPr>
          <a:xfrm>
            <a:off x="5320080" y="3557880"/>
            <a:ext cx="107640" cy="269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0" name="Shape 68"/>
          <p:cNvSpPr/>
          <p:nvPr/>
        </p:nvSpPr>
        <p:spPr>
          <a:xfrm>
            <a:off x="5427720" y="3827160"/>
            <a:ext cx="107280" cy="322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1" name="Shape 69"/>
          <p:cNvSpPr/>
          <p:nvPr/>
        </p:nvSpPr>
        <p:spPr>
          <a:xfrm>
            <a:off x="5535000" y="4149720"/>
            <a:ext cx="107640" cy="83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2" name="Shape 70"/>
          <p:cNvSpPr/>
          <p:nvPr/>
        </p:nvSpPr>
        <p:spPr>
          <a:xfrm flipV="1">
            <a:off x="5642640" y="4002480"/>
            <a:ext cx="107640" cy="2311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3" name="Shape 71"/>
          <p:cNvSpPr/>
          <p:nvPr/>
        </p:nvSpPr>
        <p:spPr>
          <a:xfrm flipV="1">
            <a:off x="5750280" y="3665880"/>
            <a:ext cx="107280" cy="336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4" name="Shape 72"/>
          <p:cNvSpPr/>
          <p:nvPr/>
        </p:nvSpPr>
        <p:spPr>
          <a:xfrm flipV="1">
            <a:off x="5857560" y="3528720"/>
            <a:ext cx="107640" cy="13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5" name="Shape 73"/>
          <p:cNvSpPr/>
          <p:nvPr/>
        </p:nvSpPr>
        <p:spPr>
          <a:xfrm>
            <a:off x="5965200" y="3528720"/>
            <a:ext cx="107280" cy="1868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6" name="Shape 74"/>
          <p:cNvSpPr/>
          <p:nvPr/>
        </p:nvSpPr>
        <p:spPr>
          <a:xfrm>
            <a:off x="6072480" y="3715560"/>
            <a:ext cx="107640" cy="3409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7" name="Shape 75"/>
          <p:cNvSpPr/>
          <p:nvPr/>
        </p:nvSpPr>
        <p:spPr>
          <a:xfrm>
            <a:off x="6180120" y="4056480"/>
            <a:ext cx="107280" cy="1868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8" name="Shape 76"/>
          <p:cNvSpPr/>
          <p:nvPr/>
        </p:nvSpPr>
        <p:spPr>
          <a:xfrm flipV="1">
            <a:off x="6287400" y="4106160"/>
            <a:ext cx="107640" cy="13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9" name="Shape 77"/>
          <p:cNvSpPr/>
          <p:nvPr/>
        </p:nvSpPr>
        <p:spPr>
          <a:xfrm flipV="1">
            <a:off x="6395040" y="3769560"/>
            <a:ext cx="107280" cy="336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0" name="Shape 78"/>
          <p:cNvSpPr/>
          <p:nvPr/>
        </p:nvSpPr>
        <p:spPr>
          <a:xfrm flipV="1">
            <a:off x="6502320" y="3538440"/>
            <a:ext cx="107640" cy="2311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1" name="Shape 79"/>
          <p:cNvSpPr/>
          <p:nvPr/>
        </p:nvSpPr>
        <p:spPr>
          <a:xfrm>
            <a:off x="6609960" y="3538440"/>
            <a:ext cx="107640" cy="83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2" name="Shape 80"/>
          <p:cNvSpPr/>
          <p:nvPr/>
        </p:nvSpPr>
        <p:spPr>
          <a:xfrm>
            <a:off x="6717600" y="3622320"/>
            <a:ext cx="107280" cy="322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3" name="Shape 81"/>
          <p:cNvSpPr/>
          <p:nvPr/>
        </p:nvSpPr>
        <p:spPr>
          <a:xfrm>
            <a:off x="6824880" y="3944880"/>
            <a:ext cx="107640" cy="269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4" name="Shape 82"/>
          <p:cNvSpPr/>
          <p:nvPr/>
        </p:nvSpPr>
        <p:spPr>
          <a:xfrm flipV="1">
            <a:off x="6932520" y="4186080"/>
            <a:ext cx="107280" cy="28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5" name="Shape 83"/>
          <p:cNvSpPr/>
          <p:nvPr/>
        </p:nvSpPr>
        <p:spPr>
          <a:xfrm flipV="1">
            <a:off x="7039800" y="3886200"/>
            <a:ext cx="107640" cy="299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6" name="Text 84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ритм и повторения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7" name="Shape 85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EF4A5B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8" name="Text 86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шум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9" name="Shape 87"/>
          <p:cNvSpPr/>
          <p:nvPr/>
        </p:nvSpPr>
        <p:spPr>
          <a:xfrm>
            <a:off x="838188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0" name="Shape 88"/>
          <p:cNvSpPr/>
          <p:nvPr/>
        </p:nvSpPr>
        <p:spPr>
          <a:xfrm>
            <a:off x="87019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1" name="Shape 89"/>
          <p:cNvSpPr/>
          <p:nvPr/>
        </p:nvSpPr>
        <p:spPr>
          <a:xfrm flipV="1">
            <a:off x="87019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2" name="Shape 90"/>
          <p:cNvSpPr/>
          <p:nvPr/>
        </p:nvSpPr>
        <p:spPr>
          <a:xfrm flipV="1">
            <a:off x="8793360" y="3713040"/>
            <a:ext cx="12024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3" name="Shape 91"/>
          <p:cNvSpPr/>
          <p:nvPr/>
        </p:nvSpPr>
        <p:spPr>
          <a:xfrm>
            <a:off x="8913600" y="371304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4" name="Shape 92"/>
          <p:cNvSpPr/>
          <p:nvPr/>
        </p:nvSpPr>
        <p:spPr>
          <a:xfrm>
            <a:off x="9033480" y="392436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5" name="Shape 93"/>
          <p:cNvSpPr/>
          <p:nvPr/>
        </p:nvSpPr>
        <p:spPr>
          <a:xfrm flipV="1">
            <a:off x="9153720" y="364284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6" name="Shape 94"/>
          <p:cNvSpPr/>
          <p:nvPr/>
        </p:nvSpPr>
        <p:spPr>
          <a:xfrm>
            <a:off x="9273960" y="364284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7" name="Shape 95"/>
          <p:cNvSpPr/>
          <p:nvPr/>
        </p:nvSpPr>
        <p:spPr>
          <a:xfrm>
            <a:off x="9393840" y="3854160"/>
            <a:ext cx="12024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8" name="Shape 96"/>
          <p:cNvSpPr/>
          <p:nvPr/>
        </p:nvSpPr>
        <p:spPr>
          <a:xfrm flipV="1">
            <a:off x="9514080" y="357228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9" name="Shape 97"/>
          <p:cNvSpPr/>
          <p:nvPr/>
        </p:nvSpPr>
        <p:spPr>
          <a:xfrm>
            <a:off x="9634320" y="357228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0" name="Shape 98"/>
          <p:cNvSpPr/>
          <p:nvPr/>
        </p:nvSpPr>
        <p:spPr>
          <a:xfrm>
            <a:off x="9754200" y="378360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1" name="Shape 99"/>
          <p:cNvSpPr/>
          <p:nvPr/>
        </p:nvSpPr>
        <p:spPr>
          <a:xfrm>
            <a:off x="9874440" y="399492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2" name="Shape 100"/>
          <p:cNvSpPr/>
          <p:nvPr/>
        </p:nvSpPr>
        <p:spPr>
          <a:xfrm flipV="1">
            <a:off x="9994680" y="3713040"/>
            <a:ext cx="11988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3" name="Shape 101"/>
          <p:cNvSpPr/>
          <p:nvPr/>
        </p:nvSpPr>
        <p:spPr>
          <a:xfrm>
            <a:off x="10114560" y="37130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4" name="Shape 102"/>
          <p:cNvSpPr/>
          <p:nvPr/>
        </p:nvSpPr>
        <p:spPr>
          <a:xfrm>
            <a:off x="10234800" y="392436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5" name="Shape 103"/>
          <p:cNvSpPr/>
          <p:nvPr/>
        </p:nvSpPr>
        <p:spPr>
          <a:xfrm flipV="1">
            <a:off x="10355040" y="3642840"/>
            <a:ext cx="11988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6" name="Shape 104"/>
          <p:cNvSpPr/>
          <p:nvPr/>
        </p:nvSpPr>
        <p:spPr>
          <a:xfrm>
            <a:off x="10474920" y="36428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7" name="Shape 105"/>
          <p:cNvSpPr/>
          <p:nvPr/>
        </p:nvSpPr>
        <p:spPr>
          <a:xfrm>
            <a:off x="10595160" y="3854160"/>
            <a:ext cx="12024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8" name="Shape 106"/>
          <p:cNvSpPr/>
          <p:nvPr/>
        </p:nvSpPr>
        <p:spPr>
          <a:xfrm flipV="1">
            <a:off x="10715400" y="357228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9" name="Text 107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случайные колебания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0" name="Shape 108"/>
          <p:cNvSpPr/>
          <p:nvPr/>
        </p:nvSpPr>
        <p:spPr>
          <a:xfrm>
            <a:off x="3794760" y="6172200"/>
            <a:ext cx="4570920" cy="594000"/>
          </a:xfrm>
          <a:prstGeom prst="roundRect">
            <a:avLst>
              <a:gd name="adj" fmla="val 26471"/>
            </a:avLst>
          </a:prstGeom>
          <a:solidFill>
            <a:srgbClr val="31D7F7"/>
          </a:solidFill>
          <a:ln w="12700">
            <a:solidFill>
              <a:srgbClr val="31D7F7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1" name="Text 109"/>
          <p:cNvSpPr/>
          <p:nvPr/>
        </p:nvSpPr>
        <p:spPr>
          <a:xfrm>
            <a:off x="3894870" y="6387840"/>
            <a:ext cx="4442760" cy="15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в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реальности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1600" b="1" dirty="0">
                <a:solidFill>
                  <a:srgbClr val="071B2E"/>
                </a:solidFill>
                <a:latin typeface="Arial"/>
                <a:ea typeface="Arial"/>
              </a:rPr>
              <a:t>компоненты влияют и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накладываются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друг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на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друга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Выброс во временном ряду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Один пик может быть ошибкой, событием или началом нового режима.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0" name="Shape 48"/>
          <p:cNvSpPr/>
          <p:nvPr/>
        </p:nvSpPr>
        <p:spPr>
          <a:xfrm>
            <a:off x="6217920" y="1645920"/>
            <a:ext cx="493668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1" name="Shape 49"/>
          <p:cNvSpPr/>
          <p:nvPr/>
        </p:nvSpPr>
        <p:spPr>
          <a:xfrm>
            <a:off x="6537960" y="5303520"/>
            <a:ext cx="43434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2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3" name="Shape 51"/>
          <p:cNvSpPr/>
          <p:nvPr/>
        </p:nvSpPr>
        <p:spPr>
          <a:xfrm flipV="1">
            <a:off x="6629400" y="3716640"/>
            <a:ext cx="207720" cy="452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4" name="Shape 52"/>
          <p:cNvSpPr/>
          <p:nvPr/>
        </p:nvSpPr>
        <p:spPr>
          <a:xfrm flipV="1">
            <a:off x="6837120" y="2860200"/>
            <a:ext cx="208080" cy="8564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5" name="Shape 53"/>
          <p:cNvSpPr/>
          <p:nvPr/>
        </p:nvSpPr>
        <p:spPr>
          <a:xfrm>
            <a:off x="7045200" y="2860200"/>
            <a:ext cx="208080" cy="1136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6" name="Shape 54"/>
          <p:cNvSpPr/>
          <p:nvPr/>
        </p:nvSpPr>
        <p:spPr>
          <a:xfrm>
            <a:off x="7253280" y="3996720"/>
            <a:ext cx="208080" cy="501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7" name="Shape 55"/>
          <p:cNvSpPr/>
          <p:nvPr/>
        </p:nvSpPr>
        <p:spPr>
          <a:xfrm>
            <a:off x="7461360" y="4498560"/>
            <a:ext cx="208080" cy="2304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8" name="Shape 56"/>
          <p:cNvSpPr/>
          <p:nvPr/>
        </p:nvSpPr>
        <p:spPr>
          <a:xfrm flipV="1">
            <a:off x="7669440" y="4498560"/>
            <a:ext cx="208080" cy="2304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9" name="Shape 57"/>
          <p:cNvSpPr/>
          <p:nvPr/>
        </p:nvSpPr>
        <p:spPr>
          <a:xfrm flipV="1">
            <a:off x="7877520" y="3996720"/>
            <a:ext cx="207720" cy="501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0" name="Shape 58"/>
          <p:cNvSpPr/>
          <p:nvPr/>
        </p:nvSpPr>
        <p:spPr>
          <a:xfrm flipV="1">
            <a:off x="8085240" y="3637440"/>
            <a:ext cx="208080" cy="3592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1" name="Shape 59"/>
          <p:cNvSpPr/>
          <p:nvPr/>
        </p:nvSpPr>
        <p:spPr>
          <a:xfrm flipV="1">
            <a:off x="8293320" y="2939400"/>
            <a:ext cx="208080" cy="6980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2" name="Shape 60"/>
          <p:cNvSpPr/>
          <p:nvPr/>
        </p:nvSpPr>
        <p:spPr>
          <a:xfrm>
            <a:off x="8501400" y="2939400"/>
            <a:ext cx="208080" cy="12301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3" name="Shape 61"/>
          <p:cNvSpPr/>
          <p:nvPr/>
        </p:nvSpPr>
        <p:spPr>
          <a:xfrm>
            <a:off x="8709480" y="4169520"/>
            <a:ext cx="208080" cy="452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4" name="Shape 62"/>
          <p:cNvSpPr/>
          <p:nvPr/>
        </p:nvSpPr>
        <p:spPr>
          <a:xfrm>
            <a:off x="8917560" y="4622400"/>
            <a:ext cx="208080" cy="79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5" name="Shape 63"/>
          <p:cNvSpPr/>
          <p:nvPr/>
        </p:nvSpPr>
        <p:spPr>
          <a:xfrm flipV="1">
            <a:off x="9125640" y="4342320"/>
            <a:ext cx="208080" cy="3592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6" name="Shape 64"/>
          <p:cNvSpPr/>
          <p:nvPr/>
        </p:nvSpPr>
        <p:spPr>
          <a:xfrm flipV="1">
            <a:off x="9333720" y="3840480"/>
            <a:ext cx="207720" cy="501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7" name="Shape 65"/>
          <p:cNvSpPr/>
          <p:nvPr/>
        </p:nvSpPr>
        <p:spPr>
          <a:xfrm flipV="1">
            <a:off x="9541440" y="3609720"/>
            <a:ext cx="208080" cy="2307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8" name="Shape 66"/>
          <p:cNvSpPr/>
          <p:nvPr/>
        </p:nvSpPr>
        <p:spPr>
          <a:xfrm flipV="1">
            <a:off x="9749520" y="3063240"/>
            <a:ext cx="208080" cy="5464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9" name="Shape 67"/>
          <p:cNvSpPr/>
          <p:nvPr/>
        </p:nvSpPr>
        <p:spPr>
          <a:xfrm>
            <a:off x="9957600" y="3063240"/>
            <a:ext cx="208080" cy="12790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0" name="Shape 68"/>
          <p:cNvSpPr/>
          <p:nvPr/>
        </p:nvSpPr>
        <p:spPr>
          <a:xfrm>
            <a:off x="10165680" y="4342320"/>
            <a:ext cx="208080" cy="3592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1" name="Shape 69"/>
          <p:cNvSpPr/>
          <p:nvPr/>
        </p:nvSpPr>
        <p:spPr>
          <a:xfrm flipV="1">
            <a:off x="10373760" y="4622400"/>
            <a:ext cx="208080" cy="79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2" name="Shape 70"/>
          <p:cNvSpPr/>
          <p:nvPr/>
        </p:nvSpPr>
        <p:spPr>
          <a:xfrm flipV="1">
            <a:off x="10581840" y="4169520"/>
            <a:ext cx="208080" cy="452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3" name="Text 71"/>
          <p:cNvSpPr/>
          <p:nvPr/>
        </p:nvSpPr>
        <p:spPr>
          <a:xfrm>
            <a:off x="777240" y="2057400"/>
            <a:ext cx="4982400" cy="95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Пик ≠ ошибка автоматически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4" name="Text 72"/>
          <p:cNvSpPr/>
          <p:nvPr/>
        </p:nvSpPr>
        <p:spPr>
          <a:xfrm>
            <a:off x="914400" y="3246120"/>
            <a:ext cx="4479480" cy="155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ошибка измерения?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важное событие?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смена режима?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1C0B33-6FA2-C3C9-C645-7B23FE948280}"/>
                  </a:ext>
                </a:extLst>
              </p14:cNvPr>
              <p14:cNvContentPartPr/>
              <p14:nvPr/>
            </p14:nvContentPartPr>
            <p14:xfrm>
              <a:off x="7054482" y="1867993"/>
              <a:ext cx="70560" cy="103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1C0B33-6FA2-C3C9-C645-7B23FE9482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48362" y="1861873"/>
                <a:ext cx="82800" cy="115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0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1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900" b="1" u="none" strike="noStrike" dirty="0">
                <a:solidFill>
                  <a:srgbClr val="F4F7FB"/>
                </a:solidFill>
                <a:effectLst/>
                <a:uFillTx/>
                <a:latin typeface="Arial"/>
              </a:rPr>
              <a:t>Совет  - спеца по </a:t>
            </a:r>
            <a:r>
              <a:rPr lang="ru-RU" sz="2900" b="1" dirty="0">
                <a:solidFill>
                  <a:srgbClr val="F4F7FB"/>
                </a:solidFill>
                <a:latin typeface="Arial"/>
              </a:rPr>
              <a:t>временным рядам (</a:t>
            </a:r>
            <a:r>
              <a:rPr lang="en-US" sz="2900" b="1" dirty="0">
                <a:solidFill>
                  <a:srgbClr val="F4F7FB"/>
                </a:solidFill>
                <a:latin typeface="Arial"/>
              </a:rPr>
              <a:t>time series)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3" name="Text 48"/>
          <p:cNvSpPr/>
          <p:nvPr/>
        </p:nvSpPr>
        <p:spPr>
          <a:xfrm>
            <a:off x="822960" y="2057400"/>
            <a:ext cx="10423080" cy="21759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Первым</a:t>
            </a:r>
            <a:r>
              <a:rPr lang="en-US" sz="30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30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делом</a:t>
            </a:r>
            <a:r>
              <a:rPr lang="en-US" sz="30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30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строим</a:t>
            </a:r>
            <a:r>
              <a:rPr lang="en-US" sz="30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30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график</a:t>
            </a:r>
            <a:r>
              <a:rPr lang="ru-RU" sz="30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!</a:t>
            </a:r>
            <a:endParaRPr lang="en-US" sz="3000" b="1" dirty="0">
              <a:solidFill>
                <a:srgbClr val="F4F7FB"/>
              </a:solidFill>
              <a:latin typeface="Arial"/>
              <a:ea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3000" b="1" dirty="0">
              <a:solidFill>
                <a:srgbClr val="F4F7FB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3000" b="1" dirty="0">
                <a:solidFill>
                  <a:srgbClr val="F4F7FB"/>
                </a:solidFill>
                <a:latin typeface="Arial"/>
              </a:rPr>
              <a:t>Не знаешь что делать? Стой графики!</a:t>
            </a:r>
            <a:endParaRPr lang="en-US" sz="3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Таблица против линии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Одни и те же числа выглядят иначе, когда появляется ось времени.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2" name="Shape 48"/>
          <p:cNvSpPr/>
          <p:nvPr/>
        </p:nvSpPr>
        <p:spPr>
          <a:xfrm>
            <a:off x="822960" y="1691640"/>
            <a:ext cx="484524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FFB000">
                <a:alpha val="5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3" name="Shape 49"/>
          <p:cNvSpPr/>
          <p:nvPr/>
        </p:nvSpPr>
        <p:spPr>
          <a:xfrm>
            <a:off x="6400800" y="1691640"/>
            <a:ext cx="484524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31D7F7">
                <a:alpha val="5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4" name="Text 50"/>
          <p:cNvSpPr/>
          <p:nvPr/>
        </p:nvSpPr>
        <p:spPr>
          <a:xfrm>
            <a:off x="1005840" y="1920240"/>
            <a:ext cx="447948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FFB000"/>
                </a:solidFill>
                <a:effectLst/>
                <a:uFillTx/>
                <a:latin typeface="Arial"/>
                <a:ea typeface="Arial"/>
              </a:rPr>
              <a:t>таблица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5" name="Text 51"/>
          <p:cNvSpPr/>
          <p:nvPr/>
        </p:nvSpPr>
        <p:spPr>
          <a:xfrm>
            <a:off x="1280160" y="26060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12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6" name="Text 52"/>
          <p:cNvSpPr/>
          <p:nvPr/>
        </p:nvSpPr>
        <p:spPr>
          <a:xfrm>
            <a:off x="2057400" y="26060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14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7" name="Text 53"/>
          <p:cNvSpPr/>
          <p:nvPr/>
        </p:nvSpPr>
        <p:spPr>
          <a:xfrm>
            <a:off x="2834640" y="26060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13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8" name="Text 54"/>
          <p:cNvSpPr/>
          <p:nvPr/>
        </p:nvSpPr>
        <p:spPr>
          <a:xfrm>
            <a:off x="3611880" y="26060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18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9" name="Text 55"/>
          <p:cNvSpPr/>
          <p:nvPr/>
        </p:nvSpPr>
        <p:spPr>
          <a:xfrm>
            <a:off x="4389120" y="26060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25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0" name="Text 56"/>
          <p:cNvSpPr/>
          <p:nvPr/>
        </p:nvSpPr>
        <p:spPr>
          <a:xfrm>
            <a:off x="1280160" y="32918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32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1" name="Text 57"/>
          <p:cNvSpPr/>
          <p:nvPr/>
        </p:nvSpPr>
        <p:spPr>
          <a:xfrm>
            <a:off x="2057400" y="32918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31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2" name="Text 58"/>
          <p:cNvSpPr/>
          <p:nvPr/>
        </p:nvSpPr>
        <p:spPr>
          <a:xfrm>
            <a:off x="2834640" y="32918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28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3" name="Text 59"/>
          <p:cNvSpPr/>
          <p:nvPr/>
        </p:nvSpPr>
        <p:spPr>
          <a:xfrm>
            <a:off x="3611880" y="32918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21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4" name="Text 60"/>
          <p:cNvSpPr/>
          <p:nvPr/>
        </p:nvSpPr>
        <p:spPr>
          <a:xfrm>
            <a:off x="4389120" y="329184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16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5" name="Text 61"/>
          <p:cNvSpPr/>
          <p:nvPr/>
        </p:nvSpPr>
        <p:spPr>
          <a:xfrm>
            <a:off x="6583680" y="1920240"/>
            <a:ext cx="447948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31D7F7"/>
                </a:solidFill>
                <a:effectLst/>
                <a:uFillTx/>
                <a:latin typeface="Arial"/>
                <a:ea typeface="Arial"/>
              </a:rPr>
              <a:t>линия времени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6" name="Shape 62"/>
          <p:cNvSpPr/>
          <p:nvPr/>
        </p:nvSpPr>
        <p:spPr>
          <a:xfrm>
            <a:off x="6720840" y="2514600"/>
            <a:ext cx="4296600" cy="2467800"/>
          </a:xfrm>
          <a:prstGeom prst="roundRect">
            <a:avLst>
              <a:gd name="adj" fmla="val 4444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7" name="Shape 63"/>
          <p:cNvSpPr/>
          <p:nvPr/>
        </p:nvSpPr>
        <p:spPr>
          <a:xfrm>
            <a:off x="7040880" y="4617720"/>
            <a:ext cx="370332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8" name="Shape 64"/>
          <p:cNvSpPr/>
          <p:nvPr/>
        </p:nvSpPr>
        <p:spPr>
          <a:xfrm flipV="1">
            <a:off x="7040880" y="2834640"/>
            <a:ext cx="360" cy="178308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9" name="Shape 65"/>
          <p:cNvSpPr/>
          <p:nvPr/>
        </p:nvSpPr>
        <p:spPr>
          <a:xfrm flipV="1">
            <a:off x="7132320" y="3430080"/>
            <a:ext cx="185040" cy="3646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0" name="Shape 66"/>
          <p:cNvSpPr/>
          <p:nvPr/>
        </p:nvSpPr>
        <p:spPr>
          <a:xfrm flipV="1">
            <a:off x="7317360" y="3395880"/>
            <a:ext cx="185400" cy="342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0800" rIns="90000" bIns="-108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1" name="Shape 67"/>
          <p:cNvSpPr/>
          <p:nvPr/>
        </p:nvSpPr>
        <p:spPr>
          <a:xfrm>
            <a:off x="7502760" y="3395880"/>
            <a:ext cx="185400" cy="3272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2" name="Shape 68"/>
          <p:cNvSpPr/>
          <p:nvPr/>
        </p:nvSpPr>
        <p:spPr>
          <a:xfrm>
            <a:off x="7688160" y="3722760"/>
            <a:ext cx="185040" cy="3920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3" name="Shape 69"/>
          <p:cNvSpPr/>
          <p:nvPr/>
        </p:nvSpPr>
        <p:spPr>
          <a:xfrm>
            <a:off x="7873200" y="4114800"/>
            <a:ext cx="185400" cy="10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4" name="Shape 70"/>
          <p:cNvSpPr/>
          <p:nvPr/>
        </p:nvSpPr>
        <p:spPr>
          <a:xfrm flipV="1">
            <a:off x="8058600" y="3935880"/>
            <a:ext cx="185400" cy="2808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5" name="Shape 71"/>
          <p:cNvSpPr/>
          <p:nvPr/>
        </p:nvSpPr>
        <p:spPr>
          <a:xfrm flipV="1">
            <a:off x="8244000" y="3527280"/>
            <a:ext cx="185040" cy="4086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6" name="Shape 72"/>
          <p:cNvSpPr/>
          <p:nvPr/>
        </p:nvSpPr>
        <p:spPr>
          <a:xfrm flipV="1">
            <a:off x="8429040" y="3360960"/>
            <a:ext cx="185400" cy="1663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7" name="Shape 73"/>
          <p:cNvSpPr/>
          <p:nvPr/>
        </p:nvSpPr>
        <p:spPr>
          <a:xfrm>
            <a:off x="8614440" y="3360960"/>
            <a:ext cx="185400" cy="2264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8" name="Shape 74"/>
          <p:cNvSpPr/>
          <p:nvPr/>
        </p:nvSpPr>
        <p:spPr>
          <a:xfrm>
            <a:off x="8799840" y="3587400"/>
            <a:ext cx="185040" cy="4143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9" name="Shape 75"/>
          <p:cNvSpPr/>
          <p:nvPr/>
        </p:nvSpPr>
        <p:spPr>
          <a:xfrm>
            <a:off x="8984880" y="4001760"/>
            <a:ext cx="185400" cy="2264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0" name="Shape 76"/>
          <p:cNvSpPr/>
          <p:nvPr/>
        </p:nvSpPr>
        <p:spPr>
          <a:xfrm flipV="1">
            <a:off x="9170280" y="4061880"/>
            <a:ext cx="185400" cy="1663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1" name="Shape 77"/>
          <p:cNvSpPr/>
          <p:nvPr/>
        </p:nvSpPr>
        <p:spPr>
          <a:xfrm flipV="1">
            <a:off x="9355680" y="3653280"/>
            <a:ext cx="185040" cy="4086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2" name="Shape 78"/>
          <p:cNvSpPr/>
          <p:nvPr/>
        </p:nvSpPr>
        <p:spPr>
          <a:xfrm flipV="1">
            <a:off x="9540720" y="3372480"/>
            <a:ext cx="185400" cy="2808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3" name="Shape 79"/>
          <p:cNvSpPr/>
          <p:nvPr/>
        </p:nvSpPr>
        <p:spPr>
          <a:xfrm>
            <a:off x="9726120" y="3372480"/>
            <a:ext cx="185400" cy="10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4" name="Shape 80"/>
          <p:cNvSpPr/>
          <p:nvPr/>
        </p:nvSpPr>
        <p:spPr>
          <a:xfrm>
            <a:off x="9911520" y="3474360"/>
            <a:ext cx="185040" cy="3920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5" name="Shape 81"/>
          <p:cNvSpPr/>
          <p:nvPr/>
        </p:nvSpPr>
        <p:spPr>
          <a:xfrm>
            <a:off x="10096560" y="3866400"/>
            <a:ext cx="185400" cy="326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6" name="Shape 82"/>
          <p:cNvSpPr/>
          <p:nvPr/>
        </p:nvSpPr>
        <p:spPr>
          <a:xfrm flipV="1">
            <a:off x="10281960" y="4159080"/>
            <a:ext cx="185400" cy="342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0800" rIns="90000" bIns="-108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7" name="Shape 83"/>
          <p:cNvSpPr/>
          <p:nvPr/>
        </p:nvSpPr>
        <p:spPr>
          <a:xfrm flipV="1">
            <a:off x="10467360" y="3794760"/>
            <a:ext cx="185400" cy="3643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304EFC0-E451-4478-6908-342A9FF274A8}"/>
              </a:ext>
            </a:extLst>
          </p:cNvPr>
          <p:cNvGrpSpPr/>
          <p:nvPr/>
        </p:nvGrpSpPr>
        <p:grpSpPr>
          <a:xfrm>
            <a:off x="10747125" y="4875525"/>
            <a:ext cx="491760" cy="646200"/>
            <a:chOff x="10747125" y="4875525"/>
            <a:chExt cx="491760" cy="64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088A6C3-443F-3084-5F1A-D6EDD8A76C12}"/>
                    </a:ext>
                  </a:extLst>
                </p14:cNvPr>
                <p14:cNvContentPartPr/>
                <p14:nvPr/>
              </p14:nvContentPartPr>
              <p14:xfrm>
                <a:off x="10984005" y="4875525"/>
                <a:ext cx="126000" cy="6462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088A6C3-443F-3084-5F1A-D6EDD8A76C1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977885" y="4869405"/>
                  <a:ext cx="138240" cy="65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F15DA9D-0A0A-6813-44D3-CBB2610C894C}"/>
                    </a:ext>
                  </a:extLst>
                </p14:cNvPr>
                <p14:cNvContentPartPr/>
                <p14:nvPr/>
              </p14:nvContentPartPr>
              <p14:xfrm>
                <a:off x="10747125" y="5235165"/>
                <a:ext cx="491760" cy="500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F15DA9D-0A0A-6813-44D3-CBB2610C89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41005" y="5229045"/>
                  <a:ext cx="504000" cy="6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610FE1-0D67-740E-E8CD-619D75A0A591}"/>
              </a:ext>
            </a:extLst>
          </p:cNvPr>
          <p:cNvGrpSpPr/>
          <p:nvPr/>
        </p:nvGrpSpPr>
        <p:grpSpPr>
          <a:xfrm>
            <a:off x="6379605" y="2141685"/>
            <a:ext cx="622080" cy="689760"/>
            <a:chOff x="6379605" y="2141685"/>
            <a:chExt cx="622080" cy="68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AB9A315-D9B0-BC96-2816-46B20361B9BE}"/>
                    </a:ext>
                  </a:extLst>
                </p14:cNvPr>
                <p14:cNvContentPartPr/>
                <p14:nvPr/>
              </p14:nvContentPartPr>
              <p14:xfrm>
                <a:off x="6553845" y="2141685"/>
                <a:ext cx="224640" cy="534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AB9A315-D9B0-BC96-2816-46B20361B9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547725" y="2135565"/>
                  <a:ext cx="23688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6AE7AAE-A0DA-3323-692C-3A21E75BC51C}"/>
                    </a:ext>
                  </a:extLst>
                </p14:cNvPr>
                <p14:cNvContentPartPr/>
                <p14:nvPr/>
              </p14:nvContentPartPr>
              <p14:xfrm>
                <a:off x="6379605" y="2161485"/>
                <a:ext cx="334440" cy="5648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6AE7AAE-A0DA-3323-692C-3A21E75BC51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373485" y="2155365"/>
                  <a:ext cx="346680" cy="57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EABB6EB-097E-D3AF-A13E-075C782F22CE}"/>
                    </a:ext>
                  </a:extLst>
                </p14:cNvPr>
                <p14:cNvContentPartPr/>
                <p14:nvPr/>
              </p14:nvContentPartPr>
              <p14:xfrm>
                <a:off x="6822045" y="2469285"/>
                <a:ext cx="98280" cy="362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EABB6EB-097E-D3AF-A13E-075C782F22C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815925" y="2463165"/>
                  <a:ext cx="1105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EAB9497-E952-C57B-9D72-A8C1C0391C5D}"/>
                    </a:ext>
                  </a:extLst>
                </p14:cNvPr>
                <p14:cNvContentPartPr/>
                <p14:nvPr/>
              </p14:nvContentPartPr>
              <p14:xfrm>
                <a:off x="6815205" y="2638125"/>
                <a:ext cx="186480" cy="327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EAB9497-E952-C57B-9D72-A8C1C0391C5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09085" y="2632005"/>
                  <a:ext cx="198720" cy="45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9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0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1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2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3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4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5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6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7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8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9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0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1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2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3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4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5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6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7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8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9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0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1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2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3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4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5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6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7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8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9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0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1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2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3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4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5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6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7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8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9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0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1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2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3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4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Уровень ряда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5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Примерный диапазон, вокруг которого живут значения.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6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7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8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9" name="Shape 51"/>
          <p:cNvSpPr/>
          <p:nvPr/>
        </p:nvSpPr>
        <p:spPr>
          <a:xfrm flipV="1">
            <a:off x="6629400" y="2974320"/>
            <a:ext cx="223560" cy="7290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0" name="Shape 52"/>
          <p:cNvSpPr/>
          <p:nvPr/>
        </p:nvSpPr>
        <p:spPr>
          <a:xfrm flipV="1">
            <a:off x="6852960" y="2905920"/>
            <a:ext cx="223920" cy="68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1" name="Shape 53"/>
          <p:cNvSpPr/>
          <p:nvPr/>
        </p:nvSpPr>
        <p:spPr>
          <a:xfrm>
            <a:off x="7076880" y="2905920"/>
            <a:ext cx="223560" cy="6537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2" name="Shape 54"/>
          <p:cNvSpPr/>
          <p:nvPr/>
        </p:nvSpPr>
        <p:spPr>
          <a:xfrm>
            <a:off x="7300440" y="3559680"/>
            <a:ext cx="223920" cy="7840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3" name="Shape 55"/>
          <p:cNvSpPr/>
          <p:nvPr/>
        </p:nvSpPr>
        <p:spPr>
          <a:xfrm>
            <a:off x="7524360" y="4343760"/>
            <a:ext cx="223920" cy="203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4" name="Shape 56"/>
          <p:cNvSpPr/>
          <p:nvPr/>
        </p:nvSpPr>
        <p:spPr>
          <a:xfrm flipV="1">
            <a:off x="7748280" y="3985920"/>
            <a:ext cx="223560" cy="5612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5" name="Shape 57"/>
          <p:cNvSpPr/>
          <p:nvPr/>
        </p:nvSpPr>
        <p:spPr>
          <a:xfrm flipV="1">
            <a:off x="7971840" y="3168360"/>
            <a:ext cx="223920" cy="817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6" name="Shape 58"/>
          <p:cNvSpPr/>
          <p:nvPr/>
        </p:nvSpPr>
        <p:spPr>
          <a:xfrm flipV="1">
            <a:off x="8195760" y="2835720"/>
            <a:ext cx="22392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7" name="Shape 59"/>
          <p:cNvSpPr/>
          <p:nvPr/>
        </p:nvSpPr>
        <p:spPr>
          <a:xfrm>
            <a:off x="8419680" y="2835720"/>
            <a:ext cx="223560" cy="4532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8" name="Shape 60"/>
          <p:cNvSpPr/>
          <p:nvPr/>
        </p:nvSpPr>
        <p:spPr>
          <a:xfrm>
            <a:off x="8643240" y="3288960"/>
            <a:ext cx="223920" cy="8283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9" name="Shape 61"/>
          <p:cNvSpPr/>
          <p:nvPr/>
        </p:nvSpPr>
        <p:spPr>
          <a:xfrm>
            <a:off x="8867160" y="4117320"/>
            <a:ext cx="223560" cy="4532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0" name="Shape 62"/>
          <p:cNvSpPr/>
          <p:nvPr/>
        </p:nvSpPr>
        <p:spPr>
          <a:xfrm flipV="1">
            <a:off x="9090720" y="4237920"/>
            <a:ext cx="22392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1" name="Shape 63"/>
          <p:cNvSpPr/>
          <p:nvPr/>
        </p:nvSpPr>
        <p:spPr>
          <a:xfrm flipV="1">
            <a:off x="9314640" y="3420360"/>
            <a:ext cx="223920" cy="817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2" name="Shape 64"/>
          <p:cNvSpPr/>
          <p:nvPr/>
        </p:nvSpPr>
        <p:spPr>
          <a:xfrm flipV="1">
            <a:off x="9538560" y="2859120"/>
            <a:ext cx="223560" cy="5612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3" name="Shape 65"/>
          <p:cNvSpPr/>
          <p:nvPr/>
        </p:nvSpPr>
        <p:spPr>
          <a:xfrm>
            <a:off x="9762120" y="2859120"/>
            <a:ext cx="223920" cy="203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4" name="Shape 66"/>
          <p:cNvSpPr/>
          <p:nvPr/>
        </p:nvSpPr>
        <p:spPr>
          <a:xfrm>
            <a:off x="9986040" y="3062520"/>
            <a:ext cx="223920" cy="7840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5" name="Shape 67"/>
          <p:cNvSpPr/>
          <p:nvPr/>
        </p:nvSpPr>
        <p:spPr>
          <a:xfrm>
            <a:off x="10209960" y="3846600"/>
            <a:ext cx="223560" cy="6537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6" name="Shape 68"/>
          <p:cNvSpPr/>
          <p:nvPr/>
        </p:nvSpPr>
        <p:spPr>
          <a:xfrm flipV="1">
            <a:off x="10433520" y="4431960"/>
            <a:ext cx="223920" cy="684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7" name="Shape 69"/>
          <p:cNvSpPr/>
          <p:nvPr/>
        </p:nvSpPr>
        <p:spPr>
          <a:xfrm flipV="1">
            <a:off x="10657440" y="3703320"/>
            <a:ext cx="223920" cy="728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8" name="Text 70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обычный диапазон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сдвиг уровня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режим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Разброс тоже может меняться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Спокойный период и бурный период — это разные истории.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7" name="Shape 48"/>
          <p:cNvSpPr/>
          <p:nvPr/>
        </p:nvSpPr>
        <p:spPr>
          <a:xfrm>
            <a:off x="822960" y="169164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B777FF">
                <a:alpha val="5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8" name="Shape 49"/>
          <p:cNvSpPr/>
          <p:nvPr/>
        </p:nvSpPr>
        <p:spPr>
          <a:xfrm>
            <a:off x="1188720" y="5120640"/>
            <a:ext cx="978408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9" name="Shape 50"/>
          <p:cNvSpPr/>
          <p:nvPr/>
        </p:nvSpPr>
        <p:spPr>
          <a:xfrm flipV="1">
            <a:off x="1188720" y="2103120"/>
            <a:ext cx="360" cy="301752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0" name="Shape 51"/>
          <p:cNvSpPr/>
          <p:nvPr/>
        </p:nvSpPr>
        <p:spPr>
          <a:xfrm flipV="1">
            <a:off x="1325880" y="3417840"/>
            <a:ext cx="388440" cy="1940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1" name="Shape 52"/>
          <p:cNvSpPr/>
          <p:nvPr/>
        </p:nvSpPr>
        <p:spPr>
          <a:xfrm>
            <a:off x="1714320" y="3417840"/>
            <a:ext cx="388800" cy="31932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2" name="Shape 53"/>
          <p:cNvSpPr/>
          <p:nvPr/>
        </p:nvSpPr>
        <p:spPr>
          <a:xfrm flipV="1">
            <a:off x="2103120" y="3724560"/>
            <a:ext cx="388440" cy="1260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32400" rIns="90000" bIns="-32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3" name="Shape 54"/>
          <p:cNvSpPr/>
          <p:nvPr/>
        </p:nvSpPr>
        <p:spPr>
          <a:xfrm flipV="1">
            <a:off x="2491560" y="3413520"/>
            <a:ext cx="388800" cy="3110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4" name="Shape 55"/>
          <p:cNvSpPr/>
          <p:nvPr/>
        </p:nvSpPr>
        <p:spPr>
          <a:xfrm>
            <a:off x="2880360" y="3413520"/>
            <a:ext cx="388440" cy="21348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5" name="Shape 56"/>
          <p:cNvSpPr/>
          <p:nvPr/>
        </p:nvSpPr>
        <p:spPr>
          <a:xfrm>
            <a:off x="3268800" y="3627000"/>
            <a:ext cx="388800" cy="17316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6" name="Shape 57"/>
          <p:cNvSpPr/>
          <p:nvPr/>
        </p:nvSpPr>
        <p:spPr>
          <a:xfrm flipV="1">
            <a:off x="3657600" y="3474720"/>
            <a:ext cx="388440" cy="3254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7" name="Shape 58"/>
          <p:cNvSpPr/>
          <p:nvPr/>
        </p:nvSpPr>
        <p:spPr>
          <a:xfrm>
            <a:off x="4046040" y="3474720"/>
            <a:ext cx="388800" cy="374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7560" rIns="90000" bIns="-756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8" name="Shape 59"/>
          <p:cNvSpPr/>
          <p:nvPr/>
        </p:nvSpPr>
        <p:spPr>
          <a:xfrm>
            <a:off x="4434840" y="3512160"/>
            <a:ext cx="388440" cy="30096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9" name="Shape 60"/>
          <p:cNvSpPr/>
          <p:nvPr/>
        </p:nvSpPr>
        <p:spPr>
          <a:xfrm flipV="1">
            <a:off x="4823280" y="3580920"/>
            <a:ext cx="388800" cy="23220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0" name="Shape 61"/>
          <p:cNvSpPr/>
          <p:nvPr/>
        </p:nvSpPr>
        <p:spPr>
          <a:xfrm flipV="1">
            <a:off x="5212080" y="3430080"/>
            <a:ext cx="388440" cy="1508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1" name="Shape 62"/>
          <p:cNvSpPr/>
          <p:nvPr/>
        </p:nvSpPr>
        <p:spPr>
          <a:xfrm>
            <a:off x="5600520" y="3430080"/>
            <a:ext cx="388800" cy="75492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2" name="Shape 63"/>
          <p:cNvSpPr/>
          <p:nvPr/>
        </p:nvSpPr>
        <p:spPr>
          <a:xfrm flipV="1">
            <a:off x="5989320" y="3764160"/>
            <a:ext cx="388440" cy="4208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3" name="Shape 64"/>
          <p:cNvSpPr/>
          <p:nvPr/>
        </p:nvSpPr>
        <p:spPr>
          <a:xfrm flipV="1">
            <a:off x="6377760" y="2760120"/>
            <a:ext cx="388800" cy="10040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4" name="Shape 65"/>
          <p:cNvSpPr/>
          <p:nvPr/>
        </p:nvSpPr>
        <p:spPr>
          <a:xfrm>
            <a:off x="6766560" y="2760120"/>
            <a:ext cx="388440" cy="10814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5" name="Shape 66"/>
          <p:cNvSpPr/>
          <p:nvPr/>
        </p:nvSpPr>
        <p:spPr>
          <a:xfrm>
            <a:off x="7155000" y="3841560"/>
            <a:ext cx="388800" cy="5576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6" name="Shape 67"/>
          <p:cNvSpPr/>
          <p:nvPr/>
        </p:nvSpPr>
        <p:spPr>
          <a:xfrm flipV="1">
            <a:off x="7543800" y="3088800"/>
            <a:ext cx="388440" cy="131040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7" name="Shape 68"/>
          <p:cNvSpPr/>
          <p:nvPr/>
        </p:nvSpPr>
        <p:spPr>
          <a:xfrm>
            <a:off x="7932240" y="3088800"/>
            <a:ext cx="388800" cy="11196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8" name="Shape 69"/>
          <p:cNvSpPr/>
          <p:nvPr/>
        </p:nvSpPr>
        <p:spPr>
          <a:xfrm>
            <a:off x="8321040" y="3200760"/>
            <a:ext cx="388440" cy="100512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9" name="Shape 70"/>
          <p:cNvSpPr/>
          <p:nvPr/>
        </p:nvSpPr>
        <p:spPr>
          <a:xfrm flipV="1">
            <a:off x="8709480" y="3489840"/>
            <a:ext cx="388800" cy="71604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0" name="Shape 71"/>
          <p:cNvSpPr/>
          <p:nvPr/>
        </p:nvSpPr>
        <p:spPr>
          <a:xfrm flipV="1">
            <a:off x="9098280" y="3206520"/>
            <a:ext cx="388440" cy="28332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1" name="Shape 72"/>
          <p:cNvSpPr/>
          <p:nvPr/>
        </p:nvSpPr>
        <p:spPr>
          <a:xfrm>
            <a:off x="9486720" y="3206520"/>
            <a:ext cx="388800" cy="100008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2" name="Shape 73"/>
          <p:cNvSpPr/>
          <p:nvPr/>
        </p:nvSpPr>
        <p:spPr>
          <a:xfrm flipV="1">
            <a:off x="9875520" y="3642120"/>
            <a:ext cx="388440" cy="56448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3" name="Shape 74"/>
          <p:cNvSpPr/>
          <p:nvPr/>
        </p:nvSpPr>
        <p:spPr>
          <a:xfrm flipV="1">
            <a:off x="10263960" y="2791440"/>
            <a:ext cx="388800" cy="850680"/>
          </a:xfrm>
          <a:prstGeom prst="line">
            <a:avLst/>
          </a:prstGeom>
          <a:ln w="2921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4" name="Shape 75"/>
          <p:cNvSpPr/>
          <p:nvPr/>
        </p:nvSpPr>
        <p:spPr>
          <a:xfrm>
            <a:off x="1828800" y="5257800"/>
            <a:ext cx="1279080" cy="309960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5" name="Text 76"/>
          <p:cNvSpPr/>
          <p:nvPr/>
        </p:nvSpPr>
        <p:spPr>
          <a:xfrm>
            <a:off x="1892880" y="5326560"/>
            <a:ext cx="11509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спокойно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6" name="Shape 77"/>
          <p:cNvSpPr/>
          <p:nvPr/>
        </p:nvSpPr>
        <p:spPr>
          <a:xfrm>
            <a:off x="7589520" y="5257800"/>
            <a:ext cx="1096200" cy="309960"/>
          </a:xfrm>
          <a:prstGeom prst="roundRect">
            <a:avLst>
              <a:gd name="adj" fmla="val 26471"/>
            </a:avLst>
          </a:prstGeom>
          <a:solidFill>
            <a:srgbClr val="EF4A5B"/>
          </a:solidFill>
          <a:ln w="12700">
            <a:solidFill>
              <a:srgbClr val="EF4A5B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7" name="Text 78"/>
          <p:cNvSpPr/>
          <p:nvPr/>
        </p:nvSpPr>
        <p:spPr>
          <a:xfrm>
            <a:off x="7653600" y="5326560"/>
            <a:ext cx="96804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бурно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9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0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1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2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3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4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5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6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7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8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9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0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1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2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3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4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5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6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7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8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9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0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1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2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3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4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5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6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7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8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9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0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1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2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3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4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5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6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7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8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9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0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1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2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6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8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0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2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4" name="Rectangle 1502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35" name="Rounded Rectangle 1503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37" name="Rectangle 1536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9" name="Rounded Rectangle 1538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0" name="TextBox 1539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1541" name="Rectangle 1540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2" name="TextBox 1541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Вопрос</a:t>
            </a:r>
          </a:p>
        </p:txBody>
      </p:sp>
      <p:sp>
        <p:nvSpPr>
          <p:cNvPr id="1543" name="Rounded Rectangle 1542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4" name="TextBox 1543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Ряд растёт каждый год и повторяет один сезонный рисунок. Какие две структуры мы видим?</a:t>
            </a:r>
          </a:p>
        </p:txBody>
      </p:sp>
      <p:sp>
        <p:nvSpPr>
          <p:cNvPr id="1545" name="TextBox 1544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8" name="Rectangle 1551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89" name="Rounded Rectangle 1552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90" name="TextBox 1589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1591" name="Rectangle 1590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2" name="TextBox 1591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1593" name="Rounded Rectangle 1592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4" name="TextBox 1593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В этом ряду есть и тренд, и сезонность.</a:t>
            </a:r>
          </a:p>
        </p:txBody>
      </p:sp>
      <p:sp>
        <p:nvSpPr>
          <p:cNvPr id="1595" name="TextBox 1594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Он растёт, но при этом повторяет знакомый рисунок.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Совет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бывалого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До моделей посмотрите на график.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0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45D483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1" name="Text 49"/>
          <p:cNvSpPr/>
          <p:nvPr/>
        </p:nvSpPr>
        <p:spPr>
          <a:xfrm>
            <a:off x="1051560" y="1965960"/>
            <a:ext cx="996588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24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2" name="Text 50"/>
          <p:cNvSpPr/>
          <p:nvPr/>
        </p:nvSpPr>
        <p:spPr>
          <a:xfrm>
            <a:off x="1234440" y="2743200"/>
            <a:ext cx="9600120" cy="12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Глаза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—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первый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инструмент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EDA.</a:t>
            </a:r>
            <a:endParaRPr lang="en-US" sz="2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Модель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подключаем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после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знакомства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с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рядом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en-US" sz="2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Кумулятивный ряд и значения за период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“Всего с начала” и “за сегодня” — это разные вопросы.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1" name="Text 48"/>
          <p:cNvSpPr/>
          <p:nvPr/>
        </p:nvSpPr>
        <p:spPr>
          <a:xfrm>
            <a:off x="822960" y="1874520"/>
            <a:ext cx="10514520" cy="182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“Всего накопилось”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и “произошло сегодня”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— разные вопросы.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Кумулятивный ряд почти всегда растёт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Даже если ситуация улучшается, сумма продолжает накапливаться.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0" name="Shape 48"/>
          <p:cNvSpPr/>
          <p:nvPr/>
        </p:nvSpPr>
        <p:spPr>
          <a:xfrm>
            <a:off x="6400800" y="1737360"/>
            <a:ext cx="4662360" cy="3747960"/>
          </a:xfrm>
          <a:prstGeom prst="roundRect">
            <a:avLst>
              <a:gd name="adj" fmla="val 2927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1" name="Shape 49"/>
          <p:cNvSpPr/>
          <p:nvPr/>
        </p:nvSpPr>
        <p:spPr>
          <a:xfrm>
            <a:off x="6720840" y="5120640"/>
            <a:ext cx="406908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2" name="Shape 50"/>
          <p:cNvSpPr/>
          <p:nvPr/>
        </p:nvSpPr>
        <p:spPr>
          <a:xfrm flipV="1">
            <a:off x="6720840" y="2057400"/>
            <a:ext cx="360" cy="306324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3" name="Shape 51"/>
          <p:cNvSpPr/>
          <p:nvPr/>
        </p:nvSpPr>
        <p:spPr>
          <a:xfrm flipV="1">
            <a:off x="7006320" y="4451040"/>
            <a:ext cx="583200" cy="1983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4" name="Shape 52"/>
          <p:cNvSpPr/>
          <p:nvPr/>
        </p:nvSpPr>
        <p:spPr>
          <a:xfrm flipV="1">
            <a:off x="7589520" y="3997440"/>
            <a:ext cx="582840" cy="453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5" name="Shape 53"/>
          <p:cNvSpPr/>
          <p:nvPr/>
        </p:nvSpPr>
        <p:spPr>
          <a:xfrm flipV="1">
            <a:off x="8172360" y="3714120"/>
            <a:ext cx="582840" cy="2833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6" name="Shape 54"/>
          <p:cNvSpPr/>
          <p:nvPr/>
        </p:nvSpPr>
        <p:spPr>
          <a:xfrm flipV="1">
            <a:off x="8755200" y="3317400"/>
            <a:ext cx="582840" cy="3967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7" name="Shape 55"/>
          <p:cNvSpPr/>
          <p:nvPr/>
        </p:nvSpPr>
        <p:spPr>
          <a:xfrm flipV="1">
            <a:off x="9338040" y="2948760"/>
            <a:ext cx="583200" cy="368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8" name="Shape 56"/>
          <p:cNvSpPr/>
          <p:nvPr/>
        </p:nvSpPr>
        <p:spPr>
          <a:xfrm flipV="1">
            <a:off x="9921240" y="2637000"/>
            <a:ext cx="582840" cy="311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9" name="Text 57"/>
          <p:cNvSpPr/>
          <p:nvPr/>
        </p:nvSpPr>
        <p:spPr>
          <a:xfrm>
            <a:off x="822960" y="1828800"/>
            <a:ext cx="4753800" cy="319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сумма</a:t>
            </a: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1900" dirty="0">
                <a:solidFill>
                  <a:srgbClr val="F4F7FB"/>
                </a:solidFill>
                <a:latin typeface="Arial"/>
                <a:ea typeface="Arial"/>
              </a:rPr>
              <a:t>меняется медленно или быстро</a:t>
            </a:r>
            <a:endParaRPr lang="en-US" sz="1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форма</a:t>
            </a: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часто</a:t>
            </a: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выглядит</a:t>
            </a: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гладкой</a:t>
            </a:r>
            <a:endParaRPr lang="en-US" sz="1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изменения</a:t>
            </a: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скрыты</a:t>
            </a:r>
            <a:r>
              <a:rPr lang="en-US" sz="1900" b="0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в </a:t>
            </a:r>
            <a:r>
              <a:rPr lang="en-US" sz="1900" b="0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наклоне</a:t>
            </a:r>
            <a:endParaRPr lang="en-US" sz="1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8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0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2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4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6" name="Rectangle 1765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07" name="Rounded Rectangle 1766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09" name="Rectangle 1808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1" name="Rounded Rectangle 1810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2" name="TextBox 1811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1813" name="Rectangle 181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4" name="TextBox 1813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Вопрос</a:t>
            </a:r>
          </a:p>
        </p:txBody>
      </p:sp>
      <p:sp>
        <p:nvSpPr>
          <p:cNvPr id="1815" name="Rounded Rectangle 1814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6" name="TextBox 1815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Можно ли по cumulative-графику сразу понять, что ситуация стала спокойнее?</a:t>
            </a:r>
          </a:p>
        </p:txBody>
      </p:sp>
      <p:sp>
        <p:nvSpPr>
          <p:cNvPr id="1817" name="TextBox 1816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2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3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4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5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6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7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8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9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0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1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2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3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4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5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6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7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8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9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0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1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2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3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4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5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6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7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8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9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0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1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2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3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4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5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6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7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8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9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0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1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2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3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4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5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0" name="Rectangle 1814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61" name="Rounded Rectangle 1815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62" name="TextBox 1861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1863" name="Rectangle 186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4" name="TextBox 1863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1865" name="Rounded Rectangle 1864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6" name="TextBox 1865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Не всегда. Лучше смотреть разности.</a:t>
            </a:r>
          </a:p>
        </p:txBody>
      </p:sp>
      <p:sp>
        <p:nvSpPr>
          <p:cNvPr id="1867" name="TextBox 1866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Кумулятивная сумма продолжает расти, даже когда дневные значения уже падают.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Difference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dirty="0">
                <a:solidFill>
                  <a:srgbClr val="F5F8FC"/>
                </a:solidFill>
                <a:latin typeface="Arial"/>
                <a:ea typeface="Arial"/>
              </a:rPr>
              <a:t>Накопленное до с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егодня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минус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накопленное до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вчера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= </a:t>
            </a:r>
            <a:r>
              <a:rPr lang="ru-RU" dirty="0">
                <a:solidFill>
                  <a:srgbClr val="F5F8FC"/>
                </a:solidFill>
                <a:latin typeface="Arial"/>
                <a:ea typeface="Arial"/>
              </a:rPr>
              <a:t>значение сегодня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12" name="Image 0" descr="/mnt/data/wide_clean_infographic_like_illustration_on_a_dar_batch_2.png"/>
          <p:cNvPicPr/>
          <p:nvPr/>
        </p:nvPicPr>
        <p:blipFill>
          <a:blip r:embed="rId3"/>
          <a:srcRect l="15267" r="15267"/>
          <a:stretch/>
        </p:blipFill>
        <p:spPr>
          <a:xfrm>
            <a:off x="6126480" y="1463040"/>
            <a:ext cx="5302440" cy="429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3" name="Text 48"/>
          <p:cNvSpPr/>
          <p:nvPr/>
        </p:nvSpPr>
        <p:spPr>
          <a:xfrm>
            <a:off x="777240" y="1783080"/>
            <a:ext cx="4845240" cy="365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Почему Difference полезен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Появляются всплески, падения и волны.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2" name="Shape 48"/>
          <p:cNvSpPr/>
          <p:nvPr/>
        </p:nvSpPr>
        <p:spPr>
          <a:xfrm>
            <a:off x="6309360" y="1691640"/>
            <a:ext cx="4753800" cy="3747960"/>
          </a:xfrm>
          <a:prstGeom prst="roundRect">
            <a:avLst>
              <a:gd name="adj" fmla="val 2927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3" name="Shape 49"/>
          <p:cNvSpPr/>
          <p:nvPr/>
        </p:nvSpPr>
        <p:spPr>
          <a:xfrm>
            <a:off x="6675120" y="5074920"/>
            <a:ext cx="40233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4" name="Shape 50"/>
          <p:cNvSpPr/>
          <p:nvPr/>
        </p:nvSpPr>
        <p:spPr>
          <a:xfrm flipV="1">
            <a:off x="6675120" y="2011680"/>
            <a:ext cx="360" cy="306324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5" name="Shape 51"/>
          <p:cNvSpPr/>
          <p:nvPr/>
        </p:nvSpPr>
        <p:spPr>
          <a:xfrm>
            <a:off x="6784920" y="4498920"/>
            <a:ext cx="337320" cy="556560"/>
          </a:xfrm>
          <a:prstGeom prst="rect">
            <a:avLst/>
          </a:prstGeom>
          <a:solidFill>
            <a:srgbClr val="F7F3E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6" name="Shape 52"/>
          <p:cNvSpPr/>
          <p:nvPr/>
        </p:nvSpPr>
        <p:spPr>
          <a:xfrm>
            <a:off x="7169040" y="4080600"/>
            <a:ext cx="337320" cy="974880"/>
          </a:xfrm>
          <a:prstGeom prst="rect">
            <a:avLst/>
          </a:prstGeom>
          <a:solidFill>
            <a:srgbClr val="FFB000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7" name="Shape 53"/>
          <p:cNvSpPr/>
          <p:nvPr/>
        </p:nvSpPr>
        <p:spPr>
          <a:xfrm>
            <a:off x="7552800" y="3718080"/>
            <a:ext cx="337320" cy="1337760"/>
          </a:xfrm>
          <a:prstGeom prst="rect">
            <a:avLst/>
          </a:prstGeom>
          <a:solidFill>
            <a:srgbClr val="F26A2E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8" name="Shape 54"/>
          <p:cNvSpPr/>
          <p:nvPr/>
        </p:nvSpPr>
        <p:spPr>
          <a:xfrm>
            <a:off x="7936920" y="2546640"/>
            <a:ext cx="337320" cy="2508840"/>
          </a:xfrm>
          <a:prstGeom prst="rect">
            <a:avLst/>
          </a:prstGeom>
          <a:solidFill>
            <a:srgbClr val="EF4A5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9" name="Shape 55"/>
          <p:cNvSpPr/>
          <p:nvPr/>
        </p:nvSpPr>
        <p:spPr>
          <a:xfrm>
            <a:off x="8321040" y="3522600"/>
            <a:ext cx="337320" cy="1532880"/>
          </a:xfrm>
          <a:prstGeom prst="rect">
            <a:avLst/>
          </a:prstGeom>
          <a:solidFill>
            <a:srgbClr val="F7F3E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0" name="Shape 56"/>
          <p:cNvSpPr/>
          <p:nvPr/>
        </p:nvSpPr>
        <p:spPr>
          <a:xfrm>
            <a:off x="8705160" y="4219920"/>
            <a:ext cx="337320" cy="835560"/>
          </a:xfrm>
          <a:prstGeom prst="rect">
            <a:avLst/>
          </a:prstGeom>
          <a:solidFill>
            <a:srgbClr val="FFB000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1" name="Shape 57"/>
          <p:cNvSpPr/>
          <p:nvPr/>
        </p:nvSpPr>
        <p:spPr>
          <a:xfrm>
            <a:off x="9089280" y="3327480"/>
            <a:ext cx="337320" cy="1728000"/>
          </a:xfrm>
          <a:prstGeom prst="rect">
            <a:avLst/>
          </a:prstGeom>
          <a:solidFill>
            <a:srgbClr val="F26A2E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2" name="Shape 58"/>
          <p:cNvSpPr/>
          <p:nvPr/>
        </p:nvSpPr>
        <p:spPr>
          <a:xfrm>
            <a:off x="9473040" y="3885120"/>
            <a:ext cx="337320" cy="1170360"/>
          </a:xfrm>
          <a:prstGeom prst="rect">
            <a:avLst/>
          </a:prstGeom>
          <a:solidFill>
            <a:srgbClr val="EF4A5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3" name="Shape 59"/>
          <p:cNvSpPr/>
          <p:nvPr/>
        </p:nvSpPr>
        <p:spPr>
          <a:xfrm>
            <a:off x="9857160" y="2964960"/>
            <a:ext cx="337320" cy="2090520"/>
          </a:xfrm>
          <a:prstGeom prst="rect">
            <a:avLst/>
          </a:prstGeom>
          <a:solidFill>
            <a:srgbClr val="F7F3E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4" name="Shape 60"/>
          <p:cNvSpPr/>
          <p:nvPr/>
        </p:nvSpPr>
        <p:spPr>
          <a:xfrm>
            <a:off x="10241280" y="3996720"/>
            <a:ext cx="337320" cy="1058760"/>
          </a:xfrm>
          <a:prstGeom prst="rect">
            <a:avLst/>
          </a:prstGeom>
          <a:solidFill>
            <a:srgbClr val="FFB000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5" name="Text 61"/>
          <p:cNvSpPr/>
          <p:nvPr/>
        </p:nvSpPr>
        <p:spPr>
          <a:xfrm>
            <a:off x="822960" y="1828800"/>
            <a:ext cx="4753800" cy="319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видны отдельные пики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можно сравнивать периоды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шум становится явным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4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6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8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0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2" name="Rectangle 1982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33" name="Rounded Rectangle 1983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35" name="Rectangle 2034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37" name="Rounded Rectangle 2036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38" name="TextBox 2037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2039" name="Rectangle 2038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0" name="TextBox 2039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Мини-проверка</a:t>
            </a:r>
          </a:p>
        </p:txBody>
      </p:sp>
      <p:sp>
        <p:nvSpPr>
          <p:cNvPr id="2041" name="Rounded Rectangle 2040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2" name="TextBox 2041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Сегодня cumulative = 1050, вчера = 1000. Что означает разность?</a:t>
            </a:r>
          </a:p>
        </p:txBody>
      </p:sp>
      <p:sp>
        <p:nvSpPr>
          <p:cNvPr id="2043" name="TextBox 2042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8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9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0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1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2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3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4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5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6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7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8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9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0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1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2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3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4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5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6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7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8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9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0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1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2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3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4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5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6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7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8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9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0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1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2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3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4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5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6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7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8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9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0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1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6" name="Rectangle 2031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87" name="Rounded Rectangle 2032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88" name="TextBox 2087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2089" name="Rectangle 2088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90" name="TextBox 2089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2091" name="Rounded Rectangle 2090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92" name="TextBox 2091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Разность показывает значение за день.</a:t>
            </a:r>
          </a:p>
        </p:txBody>
      </p:sp>
      <p:sp>
        <p:nvSpPr>
          <p:cNvPr id="2093" name="TextBox 2092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1050 − 1000 = 50 новых случаев за период.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5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6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Ряд слишком шумный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7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Иногда структура есть, но она спрятана за ежедневными скачками.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8" name="Shape 48"/>
          <p:cNvSpPr/>
          <p:nvPr/>
        </p:nvSpPr>
        <p:spPr>
          <a:xfrm>
            <a:off x="822960" y="1828800"/>
            <a:ext cx="493668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9" name="Shape 49"/>
          <p:cNvSpPr/>
          <p:nvPr/>
        </p:nvSpPr>
        <p:spPr>
          <a:xfrm>
            <a:off x="1143000" y="5120640"/>
            <a:ext cx="43434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0" name="Shape 50"/>
          <p:cNvSpPr/>
          <p:nvPr/>
        </p:nvSpPr>
        <p:spPr>
          <a:xfrm flipV="1">
            <a:off x="114300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1" name="Shape 51"/>
          <p:cNvSpPr/>
          <p:nvPr/>
        </p:nvSpPr>
        <p:spPr>
          <a:xfrm flipV="1">
            <a:off x="1234440" y="3332880"/>
            <a:ext cx="244440" cy="10562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2" name="Shape 52"/>
          <p:cNvSpPr/>
          <p:nvPr/>
        </p:nvSpPr>
        <p:spPr>
          <a:xfrm>
            <a:off x="1478880" y="333288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3" name="Shape 53"/>
          <p:cNvSpPr/>
          <p:nvPr/>
        </p:nvSpPr>
        <p:spPr>
          <a:xfrm>
            <a:off x="1723680" y="378540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4" name="Shape 54"/>
          <p:cNvSpPr/>
          <p:nvPr/>
        </p:nvSpPr>
        <p:spPr>
          <a:xfrm flipV="1">
            <a:off x="1968480" y="318204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5" name="Shape 55"/>
          <p:cNvSpPr/>
          <p:nvPr/>
        </p:nvSpPr>
        <p:spPr>
          <a:xfrm>
            <a:off x="2213280" y="318204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6" name="Shape 56"/>
          <p:cNvSpPr/>
          <p:nvPr/>
        </p:nvSpPr>
        <p:spPr>
          <a:xfrm>
            <a:off x="2458080" y="3634560"/>
            <a:ext cx="24444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7" name="Shape 57"/>
          <p:cNvSpPr/>
          <p:nvPr/>
        </p:nvSpPr>
        <p:spPr>
          <a:xfrm flipV="1">
            <a:off x="2702520" y="303120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8" name="Shape 58"/>
          <p:cNvSpPr/>
          <p:nvPr/>
        </p:nvSpPr>
        <p:spPr>
          <a:xfrm>
            <a:off x="2947320" y="303120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9" name="Shape 59"/>
          <p:cNvSpPr/>
          <p:nvPr/>
        </p:nvSpPr>
        <p:spPr>
          <a:xfrm>
            <a:off x="3192120" y="348372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0" name="Shape 60"/>
          <p:cNvSpPr/>
          <p:nvPr/>
        </p:nvSpPr>
        <p:spPr>
          <a:xfrm>
            <a:off x="3436920" y="3936240"/>
            <a:ext cx="244800" cy="452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1" name="Shape 61"/>
          <p:cNvSpPr/>
          <p:nvPr/>
        </p:nvSpPr>
        <p:spPr>
          <a:xfrm flipV="1">
            <a:off x="3681720" y="3332880"/>
            <a:ext cx="244800" cy="10562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2" name="Shape 62"/>
          <p:cNvSpPr/>
          <p:nvPr/>
        </p:nvSpPr>
        <p:spPr>
          <a:xfrm>
            <a:off x="3926520" y="3332880"/>
            <a:ext cx="24444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3" name="Shape 63"/>
          <p:cNvSpPr/>
          <p:nvPr/>
        </p:nvSpPr>
        <p:spPr>
          <a:xfrm>
            <a:off x="4170960" y="378540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4" name="Shape 64"/>
          <p:cNvSpPr/>
          <p:nvPr/>
        </p:nvSpPr>
        <p:spPr>
          <a:xfrm flipV="1">
            <a:off x="4415760" y="318204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5" name="Shape 65"/>
          <p:cNvSpPr/>
          <p:nvPr/>
        </p:nvSpPr>
        <p:spPr>
          <a:xfrm>
            <a:off x="4660560" y="318204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6" name="Shape 66"/>
          <p:cNvSpPr/>
          <p:nvPr/>
        </p:nvSpPr>
        <p:spPr>
          <a:xfrm>
            <a:off x="4905360" y="363456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7" name="Shape 67"/>
          <p:cNvSpPr/>
          <p:nvPr/>
        </p:nvSpPr>
        <p:spPr>
          <a:xfrm flipV="1">
            <a:off x="5150160" y="303120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8" name="Shape 68"/>
          <p:cNvSpPr/>
          <p:nvPr/>
        </p:nvSpPr>
        <p:spPr>
          <a:xfrm>
            <a:off x="6400800" y="1828800"/>
            <a:ext cx="493668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9" name="Shape 69"/>
          <p:cNvSpPr/>
          <p:nvPr/>
        </p:nvSpPr>
        <p:spPr>
          <a:xfrm>
            <a:off x="6720840" y="5120640"/>
            <a:ext cx="43434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0" name="Shape 70"/>
          <p:cNvSpPr/>
          <p:nvPr/>
        </p:nvSpPr>
        <p:spPr>
          <a:xfrm flipV="1">
            <a:off x="672084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1" name="Shape 71"/>
          <p:cNvSpPr/>
          <p:nvPr/>
        </p:nvSpPr>
        <p:spPr>
          <a:xfrm flipV="1">
            <a:off x="7020000" y="4471200"/>
            <a:ext cx="624240" cy="1922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2" name="Shape 72"/>
          <p:cNvSpPr/>
          <p:nvPr/>
        </p:nvSpPr>
        <p:spPr>
          <a:xfrm flipV="1">
            <a:off x="7644240" y="4032360"/>
            <a:ext cx="623880" cy="438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3" name="Shape 73"/>
          <p:cNvSpPr/>
          <p:nvPr/>
        </p:nvSpPr>
        <p:spPr>
          <a:xfrm flipV="1">
            <a:off x="8268120" y="3758040"/>
            <a:ext cx="624240" cy="274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4" name="Shape 74"/>
          <p:cNvSpPr/>
          <p:nvPr/>
        </p:nvSpPr>
        <p:spPr>
          <a:xfrm flipV="1">
            <a:off x="8892360" y="3373920"/>
            <a:ext cx="624240" cy="384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5" name="Shape 75"/>
          <p:cNvSpPr/>
          <p:nvPr/>
        </p:nvSpPr>
        <p:spPr>
          <a:xfrm flipV="1">
            <a:off x="9516600" y="3017520"/>
            <a:ext cx="623880" cy="3564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6" name="Shape 76"/>
          <p:cNvSpPr/>
          <p:nvPr/>
        </p:nvSpPr>
        <p:spPr>
          <a:xfrm flipV="1">
            <a:off x="10140480" y="2715480"/>
            <a:ext cx="624240" cy="3020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7" name="Shape 77"/>
          <p:cNvSpPr/>
          <p:nvPr/>
        </p:nvSpPr>
        <p:spPr>
          <a:xfrm>
            <a:off x="2560320" y="5715000"/>
            <a:ext cx="1141920" cy="309960"/>
          </a:xfrm>
          <a:prstGeom prst="roundRect">
            <a:avLst>
              <a:gd name="adj" fmla="val 26471"/>
            </a:avLst>
          </a:prstGeom>
          <a:solidFill>
            <a:srgbClr val="EF4A5B"/>
          </a:solidFill>
          <a:ln w="12700">
            <a:solidFill>
              <a:srgbClr val="EF4A5B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8" name="Text 78"/>
          <p:cNvSpPr/>
          <p:nvPr/>
        </p:nvSpPr>
        <p:spPr>
          <a:xfrm>
            <a:off x="2624400" y="5783760"/>
            <a:ext cx="101376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шумно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9" name="Shape 79"/>
          <p:cNvSpPr/>
          <p:nvPr/>
        </p:nvSpPr>
        <p:spPr>
          <a:xfrm>
            <a:off x="8321040" y="5715000"/>
            <a:ext cx="1507680" cy="309960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0" name="Text 80"/>
          <p:cNvSpPr/>
          <p:nvPr/>
        </p:nvSpPr>
        <p:spPr>
          <a:xfrm>
            <a:off x="8385120" y="5783760"/>
            <a:ext cx="1379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структура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12F50-9748-E5D3-DDEC-759C79E5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Shape 0">
            <a:extLst>
              <a:ext uri="{FF2B5EF4-FFF2-40B4-BE49-F238E27FC236}">
                <a16:creationId xmlns:a16="http://schemas.microsoft.com/office/drawing/2014/main" id="{DFAC123D-9D69-52D2-9DB0-96C51C4DAF29}"/>
              </a:ext>
            </a:extLst>
          </p:cNvPr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1" name="Shape 1">
            <a:extLst>
              <a:ext uri="{FF2B5EF4-FFF2-40B4-BE49-F238E27FC236}">
                <a16:creationId xmlns:a16="http://schemas.microsoft.com/office/drawing/2014/main" id="{FACDA8BD-A082-F226-3E66-43AC5489A95F}"/>
              </a:ext>
            </a:extLst>
          </p:cNvPr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2" name="Shape 2">
            <a:extLst>
              <a:ext uri="{FF2B5EF4-FFF2-40B4-BE49-F238E27FC236}">
                <a16:creationId xmlns:a16="http://schemas.microsoft.com/office/drawing/2014/main" id="{B3951FEC-9F40-8EE2-9F4A-DF85790BB286}"/>
              </a:ext>
            </a:extLst>
          </p:cNvPr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3" name="Shape 3">
            <a:extLst>
              <a:ext uri="{FF2B5EF4-FFF2-40B4-BE49-F238E27FC236}">
                <a16:creationId xmlns:a16="http://schemas.microsoft.com/office/drawing/2014/main" id="{7E8D24B3-DE55-3DDB-029D-9FE55925F2A0}"/>
              </a:ext>
            </a:extLst>
          </p:cNvPr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4" name="Shape 4">
            <a:extLst>
              <a:ext uri="{FF2B5EF4-FFF2-40B4-BE49-F238E27FC236}">
                <a16:creationId xmlns:a16="http://schemas.microsoft.com/office/drawing/2014/main" id="{6FCF8218-9886-CAD1-A75F-2517FCB71094}"/>
              </a:ext>
            </a:extLst>
          </p:cNvPr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5" name="Shape 5">
            <a:extLst>
              <a:ext uri="{FF2B5EF4-FFF2-40B4-BE49-F238E27FC236}">
                <a16:creationId xmlns:a16="http://schemas.microsoft.com/office/drawing/2014/main" id="{4DB0B067-C5BB-263A-01FC-432A3B3CECF2}"/>
              </a:ext>
            </a:extLst>
          </p:cNvPr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6" name="Shape 6">
            <a:extLst>
              <a:ext uri="{FF2B5EF4-FFF2-40B4-BE49-F238E27FC236}">
                <a16:creationId xmlns:a16="http://schemas.microsoft.com/office/drawing/2014/main" id="{8241198F-874D-6A93-D127-C50DA2D520FD}"/>
              </a:ext>
            </a:extLst>
          </p:cNvPr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7" name="Shape 7">
            <a:extLst>
              <a:ext uri="{FF2B5EF4-FFF2-40B4-BE49-F238E27FC236}">
                <a16:creationId xmlns:a16="http://schemas.microsoft.com/office/drawing/2014/main" id="{EA95CA5F-7E06-C05B-E9AD-5BD676E07EEA}"/>
              </a:ext>
            </a:extLst>
          </p:cNvPr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8" name="Shape 8">
            <a:extLst>
              <a:ext uri="{FF2B5EF4-FFF2-40B4-BE49-F238E27FC236}">
                <a16:creationId xmlns:a16="http://schemas.microsoft.com/office/drawing/2014/main" id="{BA888F5A-B854-9CD2-FD13-4C2577C7EAE5}"/>
              </a:ext>
            </a:extLst>
          </p:cNvPr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9" name="Shape 9">
            <a:extLst>
              <a:ext uri="{FF2B5EF4-FFF2-40B4-BE49-F238E27FC236}">
                <a16:creationId xmlns:a16="http://schemas.microsoft.com/office/drawing/2014/main" id="{D07B3104-7801-49DC-0A8D-084F8F5134B9}"/>
              </a:ext>
            </a:extLst>
          </p:cNvPr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0" name="Shape 10">
            <a:extLst>
              <a:ext uri="{FF2B5EF4-FFF2-40B4-BE49-F238E27FC236}">
                <a16:creationId xmlns:a16="http://schemas.microsoft.com/office/drawing/2014/main" id="{76FBF024-1D1D-5990-2DFD-AFAFB255AAE2}"/>
              </a:ext>
            </a:extLst>
          </p:cNvPr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1" name="Shape 11">
            <a:extLst>
              <a:ext uri="{FF2B5EF4-FFF2-40B4-BE49-F238E27FC236}">
                <a16:creationId xmlns:a16="http://schemas.microsoft.com/office/drawing/2014/main" id="{121C6135-9793-5007-F91A-5239D716CF06}"/>
              </a:ext>
            </a:extLst>
          </p:cNvPr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2" name="Shape 12">
            <a:extLst>
              <a:ext uri="{FF2B5EF4-FFF2-40B4-BE49-F238E27FC236}">
                <a16:creationId xmlns:a16="http://schemas.microsoft.com/office/drawing/2014/main" id="{E1BF3DDA-5A6D-E270-A696-489C4895C0B9}"/>
              </a:ext>
            </a:extLst>
          </p:cNvPr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3" name="Shape 13">
            <a:extLst>
              <a:ext uri="{FF2B5EF4-FFF2-40B4-BE49-F238E27FC236}">
                <a16:creationId xmlns:a16="http://schemas.microsoft.com/office/drawing/2014/main" id="{15C30104-24B5-FD0C-E220-571C85B4C68A}"/>
              </a:ext>
            </a:extLst>
          </p:cNvPr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4" name="Shape 14">
            <a:extLst>
              <a:ext uri="{FF2B5EF4-FFF2-40B4-BE49-F238E27FC236}">
                <a16:creationId xmlns:a16="http://schemas.microsoft.com/office/drawing/2014/main" id="{20CC1CDA-91A8-7279-0DB9-4B62DE5F2D4A}"/>
              </a:ext>
            </a:extLst>
          </p:cNvPr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5" name="Shape 15">
            <a:extLst>
              <a:ext uri="{FF2B5EF4-FFF2-40B4-BE49-F238E27FC236}">
                <a16:creationId xmlns:a16="http://schemas.microsoft.com/office/drawing/2014/main" id="{89BC0B8B-3141-142A-9D68-258AAD0BD87C}"/>
              </a:ext>
            </a:extLst>
          </p:cNvPr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6" name="Shape 16">
            <a:extLst>
              <a:ext uri="{FF2B5EF4-FFF2-40B4-BE49-F238E27FC236}">
                <a16:creationId xmlns:a16="http://schemas.microsoft.com/office/drawing/2014/main" id="{C2FAD03B-C564-64A5-FDEE-974844BB9C30}"/>
              </a:ext>
            </a:extLst>
          </p:cNvPr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7" name="Shape 17">
            <a:extLst>
              <a:ext uri="{FF2B5EF4-FFF2-40B4-BE49-F238E27FC236}">
                <a16:creationId xmlns:a16="http://schemas.microsoft.com/office/drawing/2014/main" id="{32E209BB-6D4B-F41A-CE0B-ADD502347830}"/>
              </a:ext>
            </a:extLst>
          </p:cNvPr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8" name="Shape 18">
            <a:extLst>
              <a:ext uri="{FF2B5EF4-FFF2-40B4-BE49-F238E27FC236}">
                <a16:creationId xmlns:a16="http://schemas.microsoft.com/office/drawing/2014/main" id="{9CC45C0D-96A4-CCAC-D72A-2372DFAADE61}"/>
              </a:ext>
            </a:extLst>
          </p:cNvPr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9" name="Shape 19">
            <a:extLst>
              <a:ext uri="{FF2B5EF4-FFF2-40B4-BE49-F238E27FC236}">
                <a16:creationId xmlns:a16="http://schemas.microsoft.com/office/drawing/2014/main" id="{D9DC10AC-6F31-8E14-EBCD-8167B52B58D5}"/>
              </a:ext>
            </a:extLst>
          </p:cNvPr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0" name="Shape 20">
            <a:extLst>
              <a:ext uri="{FF2B5EF4-FFF2-40B4-BE49-F238E27FC236}">
                <a16:creationId xmlns:a16="http://schemas.microsoft.com/office/drawing/2014/main" id="{409590B0-ED24-DA13-1C2E-C446339CD279}"/>
              </a:ext>
            </a:extLst>
          </p:cNvPr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1" name="Shape 21">
            <a:extLst>
              <a:ext uri="{FF2B5EF4-FFF2-40B4-BE49-F238E27FC236}">
                <a16:creationId xmlns:a16="http://schemas.microsoft.com/office/drawing/2014/main" id="{0B20F109-D1DC-16E1-D3F1-41BFD4850ECB}"/>
              </a:ext>
            </a:extLst>
          </p:cNvPr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2" name="Shape 22">
            <a:extLst>
              <a:ext uri="{FF2B5EF4-FFF2-40B4-BE49-F238E27FC236}">
                <a16:creationId xmlns:a16="http://schemas.microsoft.com/office/drawing/2014/main" id="{A1E012BD-6EFB-0F47-82EA-9177F831A4DF}"/>
              </a:ext>
            </a:extLst>
          </p:cNvPr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3" name="Shape 23">
            <a:extLst>
              <a:ext uri="{FF2B5EF4-FFF2-40B4-BE49-F238E27FC236}">
                <a16:creationId xmlns:a16="http://schemas.microsoft.com/office/drawing/2014/main" id="{84B1E718-3EC9-7F03-1E30-122D639328DD}"/>
              </a:ext>
            </a:extLst>
          </p:cNvPr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4" name="Shape 24">
            <a:extLst>
              <a:ext uri="{FF2B5EF4-FFF2-40B4-BE49-F238E27FC236}">
                <a16:creationId xmlns:a16="http://schemas.microsoft.com/office/drawing/2014/main" id="{04A2C69A-2F81-AC0E-587F-04A5FAA7B3E8}"/>
              </a:ext>
            </a:extLst>
          </p:cNvPr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5" name="Shape 25">
            <a:extLst>
              <a:ext uri="{FF2B5EF4-FFF2-40B4-BE49-F238E27FC236}">
                <a16:creationId xmlns:a16="http://schemas.microsoft.com/office/drawing/2014/main" id="{8600A3EB-18DA-EC32-062E-732507C12139}"/>
              </a:ext>
            </a:extLst>
          </p:cNvPr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6" name="Shape 26">
            <a:extLst>
              <a:ext uri="{FF2B5EF4-FFF2-40B4-BE49-F238E27FC236}">
                <a16:creationId xmlns:a16="http://schemas.microsoft.com/office/drawing/2014/main" id="{EF69D7A5-7B5E-59AD-1B37-D74E5826F4EC}"/>
              </a:ext>
            </a:extLst>
          </p:cNvPr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7" name="Shape 27">
            <a:extLst>
              <a:ext uri="{FF2B5EF4-FFF2-40B4-BE49-F238E27FC236}">
                <a16:creationId xmlns:a16="http://schemas.microsoft.com/office/drawing/2014/main" id="{9B498ADA-7B08-A84F-2BF0-6AD240B375AE}"/>
              </a:ext>
            </a:extLst>
          </p:cNvPr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8" name="Shape 28">
            <a:extLst>
              <a:ext uri="{FF2B5EF4-FFF2-40B4-BE49-F238E27FC236}">
                <a16:creationId xmlns:a16="http://schemas.microsoft.com/office/drawing/2014/main" id="{E98D1DAE-D9D9-0F0B-58B9-CDB962CE74EB}"/>
              </a:ext>
            </a:extLst>
          </p:cNvPr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9" name="Shape 29">
            <a:extLst>
              <a:ext uri="{FF2B5EF4-FFF2-40B4-BE49-F238E27FC236}">
                <a16:creationId xmlns:a16="http://schemas.microsoft.com/office/drawing/2014/main" id="{6848AD4C-B0DF-F7A3-6739-58738EA78C39}"/>
              </a:ext>
            </a:extLst>
          </p:cNvPr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0" name="Shape 30">
            <a:extLst>
              <a:ext uri="{FF2B5EF4-FFF2-40B4-BE49-F238E27FC236}">
                <a16:creationId xmlns:a16="http://schemas.microsoft.com/office/drawing/2014/main" id="{A6D268FF-BE63-687D-16DD-CDE8611E9DAC}"/>
              </a:ext>
            </a:extLst>
          </p:cNvPr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1" name="Shape 31">
            <a:extLst>
              <a:ext uri="{FF2B5EF4-FFF2-40B4-BE49-F238E27FC236}">
                <a16:creationId xmlns:a16="http://schemas.microsoft.com/office/drawing/2014/main" id="{1187CED2-7AAF-7689-0C97-EE3551B028C9}"/>
              </a:ext>
            </a:extLst>
          </p:cNvPr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2" name="Shape 32">
            <a:extLst>
              <a:ext uri="{FF2B5EF4-FFF2-40B4-BE49-F238E27FC236}">
                <a16:creationId xmlns:a16="http://schemas.microsoft.com/office/drawing/2014/main" id="{EE1DC8D3-4AF7-B250-AFF9-12C409D00BAE}"/>
              </a:ext>
            </a:extLst>
          </p:cNvPr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3" name="Shape 33">
            <a:extLst>
              <a:ext uri="{FF2B5EF4-FFF2-40B4-BE49-F238E27FC236}">
                <a16:creationId xmlns:a16="http://schemas.microsoft.com/office/drawing/2014/main" id="{65E963A6-D2D4-CB01-47F6-A5B7E3C6AE44}"/>
              </a:ext>
            </a:extLst>
          </p:cNvPr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4" name="Shape 34">
            <a:extLst>
              <a:ext uri="{FF2B5EF4-FFF2-40B4-BE49-F238E27FC236}">
                <a16:creationId xmlns:a16="http://schemas.microsoft.com/office/drawing/2014/main" id="{2B153AD5-765E-EA86-F329-3C7F70EE1134}"/>
              </a:ext>
            </a:extLst>
          </p:cNvPr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5" name="Shape 35">
            <a:extLst>
              <a:ext uri="{FF2B5EF4-FFF2-40B4-BE49-F238E27FC236}">
                <a16:creationId xmlns:a16="http://schemas.microsoft.com/office/drawing/2014/main" id="{AB9331FD-5CF7-2BA0-2E8F-E4C84B8A22B4}"/>
              </a:ext>
            </a:extLst>
          </p:cNvPr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6" name="Shape 36">
            <a:extLst>
              <a:ext uri="{FF2B5EF4-FFF2-40B4-BE49-F238E27FC236}">
                <a16:creationId xmlns:a16="http://schemas.microsoft.com/office/drawing/2014/main" id="{6BBEF96D-0CD5-A268-C165-3E9050A52213}"/>
              </a:ext>
            </a:extLst>
          </p:cNvPr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7" name="Shape 37">
            <a:extLst>
              <a:ext uri="{FF2B5EF4-FFF2-40B4-BE49-F238E27FC236}">
                <a16:creationId xmlns:a16="http://schemas.microsoft.com/office/drawing/2014/main" id="{C16E0DE9-9A57-0264-90F0-DB3E295C49C3}"/>
              </a:ext>
            </a:extLst>
          </p:cNvPr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8" name="Shape 38">
            <a:extLst>
              <a:ext uri="{FF2B5EF4-FFF2-40B4-BE49-F238E27FC236}">
                <a16:creationId xmlns:a16="http://schemas.microsoft.com/office/drawing/2014/main" id="{5BD60C0C-C5D2-41D5-ECEE-328A759C39A1}"/>
              </a:ext>
            </a:extLst>
          </p:cNvPr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9" name="Shape 39">
            <a:extLst>
              <a:ext uri="{FF2B5EF4-FFF2-40B4-BE49-F238E27FC236}">
                <a16:creationId xmlns:a16="http://schemas.microsoft.com/office/drawing/2014/main" id="{E8CEADB6-D653-46D6-8E17-B207084F582E}"/>
              </a:ext>
            </a:extLst>
          </p:cNvPr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0" name="Shape 40">
            <a:extLst>
              <a:ext uri="{FF2B5EF4-FFF2-40B4-BE49-F238E27FC236}">
                <a16:creationId xmlns:a16="http://schemas.microsoft.com/office/drawing/2014/main" id="{457DAFE5-8A90-89F9-A05A-03CBFB76772C}"/>
              </a:ext>
            </a:extLst>
          </p:cNvPr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1" name="Shape 41">
            <a:extLst>
              <a:ext uri="{FF2B5EF4-FFF2-40B4-BE49-F238E27FC236}">
                <a16:creationId xmlns:a16="http://schemas.microsoft.com/office/drawing/2014/main" id="{7B5550E1-3863-E919-9AF4-2A02DC456E02}"/>
              </a:ext>
            </a:extLst>
          </p:cNvPr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2" name="Shape 42">
            <a:extLst>
              <a:ext uri="{FF2B5EF4-FFF2-40B4-BE49-F238E27FC236}">
                <a16:creationId xmlns:a16="http://schemas.microsoft.com/office/drawing/2014/main" id="{80364095-C167-7F0D-1A83-523C2E003103}"/>
              </a:ext>
            </a:extLst>
          </p:cNvPr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3" name="Shape 43">
            <a:extLst>
              <a:ext uri="{FF2B5EF4-FFF2-40B4-BE49-F238E27FC236}">
                <a16:creationId xmlns:a16="http://schemas.microsoft.com/office/drawing/2014/main" id="{2B370D42-78EB-6A59-0795-471070DE4615}"/>
              </a:ext>
            </a:extLst>
          </p:cNvPr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4" name="Shape 44">
            <a:extLst>
              <a:ext uri="{FF2B5EF4-FFF2-40B4-BE49-F238E27FC236}">
                <a16:creationId xmlns:a16="http://schemas.microsoft.com/office/drawing/2014/main" id="{7D11A124-0333-A46D-D48A-9EC308C4281A}"/>
              </a:ext>
            </a:extLst>
          </p:cNvPr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5" name="Text 45">
            <a:extLst>
              <a:ext uri="{FF2B5EF4-FFF2-40B4-BE49-F238E27FC236}">
                <a16:creationId xmlns:a16="http://schemas.microsoft.com/office/drawing/2014/main" id="{5CF3D6C3-DC37-2823-699C-2D10372E0318}"/>
              </a:ext>
            </a:extLst>
          </p:cNvPr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6" name="Text 46">
            <a:extLst>
              <a:ext uri="{FF2B5EF4-FFF2-40B4-BE49-F238E27FC236}">
                <a16:creationId xmlns:a16="http://schemas.microsoft.com/office/drawing/2014/main" id="{324E4DF4-DE3C-C740-04EA-7210A7B68ECB}"/>
              </a:ext>
            </a:extLst>
          </p:cNvPr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Ряд слишком шумный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7" name="Text 47">
            <a:extLst>
              <a:ext uri="{FF2B5EF4-FFF2-40B4-BE49-F238E27FC236}">
                <a16:creationId xmlns:a16="http://schemas.microsoft.com/office/drawing/2014/main" id="{C9FD9B05-B43F-9241-7548-FA28EB910807}"/>
              </a:ext>
            </a:extLst>
          </p:cNvPr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Иногда структура есть, но она спрятана за ежедневными скачками.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8" name="Shape 48">
            <a:extLst>
              <a:ext uri="{FF2B5EF4-FFF2-40B4-BE49-F238E27FC236}">
                <a16:creationId xmlns:a16="http://schemas.microsoft.com/office/drawing/2014/main" id="{95E28C4C-4B32-FE66-27AF-576724902FD6}"/>
              </a:ext>
            </a:extLst>
          </p:cNvPr>
          <p:cNvSpPr/>
          <p:nvPr/>
        </p:nvSpPr>
        <p:spPr>
          <a:xfrm>
            <a:off x="822960" y="1828800"/>
            <a:ext cx="493668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9" name="Shape 49">
            <a:extLst>
              <a:ext uri="{FF2B5EF4-FFF2-40B4-BE49-F238E27FC236}">
                <a16:creationId xmlns:a16="http://schemas.microsoft.com/office/drawing/2014/main" id="{16880C13-550B-5007-BAF0-872DD7510D91}"/>
              </a:ext>
            </a:extLst>
          </p:cNvPr>
          <p:cNvSpPr/>
          <p:nvPr/>
        </p:nvSpPr>
        <p:spPr>
          <a:xfrm>
            <a:off x="1143000" y="5120640"/>
            <a:ext cx="43434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0" name="Shape 50">
            <a:extLst>
              <a:ext uri="{FF2B5EF4-FFF2-40B4-BE49-F238E27FC236}">
                <a16:creationId xmlns:a16="http://schemas.microsoft.com/office/drawing/2014/main" id="{19C0BEBE-BB36-F962-0573-E42E9DE949A7}"/>
              </a:ext>
            </a:extLst>
          </p:cNvPr>
          <p:cNvSpPr/>
          <p:nvPr/>
        </p:nvSpPr>
        <p:spPr>
          <a:xfrm flipV="1">
            <a:off x="114300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1" name="Shape 51">
            <a:extLst>
              <a:ext uri="{FF2B5EF4-FFF2-40B4-BE49-F238E27FC236}">
                <a16:creationId xmlns:a16="http://schemas.microsoft.com/office/drawing/2014/main" id="{A7D9FB85-7F6E-BE85-16A5-BE883C3F7F7D}"/>
              </a:ext>
            </a:extLst>
          </p:cNvPr>
          <p:cNvSpPr/>
          <p:nvPr/>
        </p:nvSpPr>
        <p:spPr>
          <a:xfrm flipV="1">
            <a:off x="1234440" y="3332880"/>
            <a:ext cx="244440" cy="10562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2" name="Shape 52">
            <a:extLst>
              <a:ext uri="{FF2B5EF4-FFF2-40B4-BE49-F238E27FC236}">
                <a16:creationId xmlns:a16="http://schemas.microsoft.com/office/drawing/2014/main" id="{8F157C6F-6C06-CEEA-092D-BFBF9461B377}"/>
              </a:ext>
            </a:extLst>
          </p:cNvPr>
          <p:cNvSpPr/>
          <p:nvPr/>
        </p:nvSpPr>
        <p:spPr>
          <a:xfrm>
            <a:off x="1478880" y="333288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3" name="Shape 53">
            <a:extLst>
              <a:ext uri="{FF2B5EF4-FFF2-40B4-BE49-F238E27FC236}">
                <a16:creationId xmlns:a16="http://schemas.microsoft.com/office/drawing/2014/main" id="{401BD341-F211-1EA5-F908-AAA5B37A183F}"/>
              </a:ext>
            </a:extLst>
          </p:cNvPr>
          <p:cNvSpPr/>
          <p:nvPr/>
        </p:nvSpPr>
        <p:spPr>
          <a:xfrm>
            <a:off x="1723680" y="378540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4" name="Shape 54">
            <a:extLst>
              <a:ext uri="{FF2B5EF4-FFF2-40B4-BE49-F238E27FC236}">
                <a16:creationId xmlns:a16="http://schemas.microsoft.com/office/drawing/2014/main" id="{CD69DE26-5EAC-1BA5-4417-92CE0573D009}"/>
              </a:ext>
            </a:extLst>
          </p:cNvPr>
          <p:cNvSpPr/>
          <p:nvPr/>
        </p:nvSpPr>
        <p:spPr>
          <a:xfrm flipV="1">
            <a:off x="1968480" y="318204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5" name="Shape 55">
            <a:extLst>
              <a:ext uri="{FF2B5EF4-FFF2-40B4-BE49-F238E27FC236}">
                <a16:creationId xmlns:a16="http://schemas.microsoft.com/office/drawing/2014/main" id="{2B9873FD-C39C-6226-C5C9-57D162BD86C6}"/>
              </a:ext>
            </a:extLst>
          </p:cNvPr>
          <p:cNvSpPr/>
          <p:nvPr/>
        </p:nvSpPr>
        <p:spPr>
          <a:xfrm>
            <a:off x="2213280" y="318204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6" name="Shape 56">
            <a:extLst>
              <a:ext uri="{FF2B5EF4-FFF2-40B4-BE49-F238E27FC236}">
                <a16:creationId xmlns:a16="http://schemas.microsoft.com/office/drawing/2014/main" id="{852442E6-AA49-52C0-2646-D34AEDDEDCA4}"/>
              </a:ext>
            </a:extLst>
          </p:cNvPr>
          <p:cNvSpPr/>
          <p:nvPr/>
        </p:nvSpPr>
        <p:spPr>
          <a:xfrm>
            <a:off x="2458080" y="3634560"/>
            <a:ext cx="24444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7" name="Shape 57">
            <a:extLst>
              <a:ext uri="{FF2B5EF4-FFF2-40B4-BE49-F238E27FC236}">
                <a16:creationId xmlns:a16="http://schemas.microsoft.com/office/drawing/2014/main" id="{EBA6445F-4BC3-B04D-8276-4A0C94D95AF8}"/>
              </a:ext>
            </a:extLst>
          </p:cNvPr>
          <p:cNvSpPr/>
          <p:nvPr/>
        </p:nvSpPr>
        <p:spPr>
          <a:xfrm flipV="1">
            <a:off x="2702520" y="303120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8" name="Shape 58">
            <a:extLst>
              <a:ext uri="{FF2B5EF4-FFF2-40B4-BE49-F238E27FC236}">
                <a16:creationId xmlns:a16="http://schemas.microsoft.com/office/drawing/2014/main" id="{67E3474A-6D15-6478-EE4E-ED23A2D91CE2}"/>
              </a:ext>
            </a:extLst>
          </p:cNvPr>
          <p:cNvSpPr/>
          <p:nvPr/>
        </p:nvSpPr>
        <p:spPr>
          <a:xfrm>
            <a:off x="2947320" y="303120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9" name="Shape 59">
            <a:extLst>
              <a:ext uri="{FF2B5EF4-FFF2-40B4-BE49-F238E27FC236}">
                <a16:creationId xmlns:a16="http://schemas.microsoft.com/office/drawing/2014/main" id="{7C7F64B5-AB1A-4B74-F88C-13311E7BC041}"/>
              </a:ext>
            </a:extLst>
          </p:cNvPr>
          <p:cNvSpPr/>
          <p:nvPr/>
        </p:nvSpPr>
        <p:spPr>
          <a:xfrm>
            <a:off x="3192120" y="348372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0" name="Shape 60">
            <a:extLst>
              <a:ext uri="{FF2B5EF4-FFF2-40B4-BE49-F238E27FC236}">
                <a16:creationId xmlns:a16="http://schemas.microsoft.com/office/drawing/2014/main" id="{4FE673E0-BF1B-6CFC-A84F-7917E837E89D}"/>
              </a:ext>
            </a:extLst>
          </p:cNvPr>
          <p:cNvSpPr/>
          <p:nvPr/>
        </p:nvSpPr>
        <p:spPr>
          <a:xfrm>
            <a:off x="3436920" y="3936240"/>
            <a:ext cx="244800" cy="452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1" name="Shape 61">
            <a:extLst>
              <a:ext uri="{FF2B5EF4-FFF2-40B4-BE49-F238E27FC236}">
                <a16:creationId xmlns:a16="http://schemas.microsoft.com/office/drawing/2014/main" id="{B8432A72-E402-97A1-7F3D-BD956CF13359}"/>
              </a:ext>
            </a:extLst>
          </p:cNvPr>
          <p:cNvSpPr/>
          <p:nvPr/>
        </p:nvSpPr>
        <p:spPr>
          <a:xfrm flipV="1">
            <a:off x="3681720" y="3332880"/>
            <a:ext cx="244800" cy="10562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2" name="Shape 62">
            <a:extLst>
              <a:ext uri="{FF2B5EF4-FFF2-40B4-BE49-F238E27FC236}">
                <a16:creationId xmlns:a16="http://schemas.microsoft.com/office/drawing/2014/main" id="{BEB8DC0B-CA1C-BA01-4416-8B6B66D6140D}"/>
              </a:ext>
            </a:extLst>
          </p:cNvPr>
          <p:cNvSpPr/>
          <p:nvPr/>
        </p:nvSpPr>
        <p:spPr>
          <a:xfrm>
            <a:off x="3926520" y="3332880"/>
            <a:ext cx="24444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3" name="Shape 63">
            <a:extLst>
              <a:ext uri="{FF2B5EF4-FFF2-40B4-BE49-F238E27FC236}">
                <a16:creationId xmlns:a16="http://schemas.microsoft.com/office/drawing/2014/main" id="{DA34D9A2-58AE-3BBE-9E45-4080B3D4B191}"/>
              </a:ext>
            </a:extLst>
          </p:cNvPr>
          <p:cNvSpPr/>
          <p:nvPr/>
        </p:nvSpPr>
        <p:spPr>
          <a:xfrm>
            <a:off x="4170960" y="378540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4" name="Shape 64">
            <a:extLst>
              <a:ext uri="{FF2B5EF4-FFF2-40B4-BE49-F238E27FC236}">
                <a16:creationId xmlns:a16="http://schemas.microsoft.com/office/drawing/2014/main" id="{0BD5BDEF-DBDD-7BCA-C870-49C2CF2E400D}"/>
              </a:ext>
            </a:extLst>
          </p:cNvPr>
          <p:cNvSpPr/>
          <p:nvPr/>
        </p:nvSpPr>
        <p:spPr>
          <a:xfrm flipV="1">
            <a:off x="4415760" y="318204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5" name="Shape 65">
            <a:extLst>
              <a:ext uri="{FF2B5EF4-FFF2-40B4-BE49-F238E27FC236}">
                <a16:creationId xmlns:a16="http://schemas.microsoft.com/office/drawing/2014/main" id="{F42F2441-06A5-CFB8-109E-5B8D529B92DB}"/>
              </a:ext>
            </a:extLst>
          </p:cNvPr>
          <p:cNvSpPr/>
          <p:nvPr/>
        </p:nvSpPr>
        <p:spPr>
          <a:xfrm>
            <a:off x="4660560" y="318204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6" name="Shape 66">
            <a:extLst>
              <a:ext uri="{FF2B5EF4-FFF2-40B4-BE49-F238E27FC236}">
                <a16:creationId xmlns:a16="http://schemas.microsoft.com/office/drawing/2014/main" id="{7E1CE9EF-32BD-7FCE-913C-DA81BF1919BD}"/>
              </a:ext>
            </a:extLst>
          </p:cNvPr>
          <p:cNvSpPr/>
          <p:nvPr/>
        </p:nvSpPr>
        <p:spPr>
          <a:xfrm>
            <a:off x="4905360" y="3634560"/>
            <a:ext cx="2448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7" name="Shape 67">
            <a:extLst>
              <a:ext uri="{FF2B5EF4-FFF2-40B4-BE49-F238E27FC236}">
                <a16:creationId xmlns:a16="http://schemas.microsoft.com/office/drawing/2014/main" id="{50D9C622-D44B-1A38-A53B-5795366EDEC9}"/>
              </a:ext>
            </a:extLst>
          </p:cNvPr>
          <p:cNvSpPr/>
          <p:nvPr/>
        </p:nvSpPr>
        <p:spPr>
          <a:xfrm flipV="1">
            <a:off x="5150160" y="3031200"/>
            <a:ext cx="2448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8" name="Shape 68">
            <a:extLst>
              <a:ext uri="{FF2B5EF4-FFF2-40B4-BE49-F238E27FC236}">
                <a16:creationId xmlns:a16="http://schemas.microsoft.com/office/drawing/2014/main" id="{F55960D3-3990-9BDB-D659-11CDA0115303}"/>
              </a:ext>
            </a:extLst>
          </p:cNvPr>
          <p:cNvSpPr/>
          <p:nvPr/>
        </p:nvSpPr>
        <p:spPr>
          <a:xfrm>
            <a:off x="6400800" y="1828800"/>
            <a:ext cx="493668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9" name="Shape 69">
            <a:extLst>
              <a:ext uri="{FF2B5EF4-FFF2-40B4-BE49-F238E27FC236}">
                <a16:creationId xmlns:a16="http://schemas.microsoft.com/office/drawing/2014/main" id="{1C040682-BE8B-DB3A-3685-5A6B5497AD58}"/>
              </a:ext>
            </a:extLst>
          </p:cNvPr>
          <p:cNvSpPr/>
          <p:nvPr/>
        </p:nvSpPr>
        <p:spPr>
          <a:xfrm>
            <a:off x="6720840" y="5120640"/>
            <a:ext cx="43434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0" name="Shape 70">
            <a:extLst>
              <a:ext uri="{FF2B5EF4-FFF2-40B4-BE49-F238E27FC236}">
                <a16:creationId xmlns:a16="http://schemas.microsoft.com/office/drawing/2014/main" id="{3D90E57A-38FD-75EA-8588-85B9018DAE2A}"/>
              </a:ext>
            </a:extLst>
          </p:cNvPr>
          <p:cNvSpPr/>
          <p:nvPr/>
        </p:nvSpPr>
        <p:spPr>
          <a:xfrm flipV="1">
            <a:off x="672084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1" name="Shape 71">
            <a:extLst>
              <a:ext uri="{FF2B5EF4-FFF2-40B4-BE49-F238E27FC236}">
                <a16:creationId xmlns:a16="http://schemas.microsoft.com/office/drawing/2014/main" id="{FA0B6AB4-3DC5-C615-07F6-D60EE26DB418}"/>
              </a:ext>
            </a:extLst>
          </p:cNvPr>
          <p:cNvSpPr/>
          <p:nvPr/>
        </p:nvSpPr>
        <p:spPr>
          <a:xfrm flipV="1">
            <a:off x="7020000" y="4471200"/>
            <a:ext cx="624240" cy="1922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2" name="Shape 72">
            <a:extLst>
              <a:ext uri="{FF2B5EF4-FFF2-40B4-BE49-F238E27FC236}">
                <a16:creationId xmlns:a16="http://schemas.microsoft.com/office/drawing/2014/main" id="{548961E6-88B6-407A-00D9-A62B8D91D1BF}"/>
              </a:ext>
            </a:extLst>
          </p:cNvPr>
          <p:cNvSpPr/>
          <p:nvPr/>
        </p:nvSpPr>
        <p:spPr>
          <a:xfrm flipV="1">
            <a:off x="7644240" y="4032360"/>
            <a:ext cx="623880" cy="438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3" name="Shape 73">
            <a:extLst>
              <a:ext uri="{FF2B5EF4-FFF2-40B4-BE49-F238E27FC236}">
                <a16:creationId xmlns:a16="http://schemas.microsoft.com/office/drawing/2014/main" id="{16A18665-9D24-C8E3-E083-AA2C3BEA0DB2}"/>
              </a:ext>
            </a:extLst>
          </p:cNvPr>
          <p:cNvSpPr/>
          <p:nvPr/>
        </p:nvSpPr>
        <p:spPr>
          <a:xfrm flipV="1">
            <a:off x="8268120" y="3758040"/>
            <a:ext cx="624240" cy="274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4" name="Shape 74">
            <a:extLst>
              <a:ext uri="{FF2B5EF4-FFF2-40B4-BE49-F238E27FC236}">
                <a16:creationId xmlns:a16="http://schemas.microsoft.com/office/drawing/2014/main" id="{750DB638-4247-64B2-CB6C-0B53E452F310}"/>
              </a:ext>
            </a:extLst>
          </p:cNvPr>
          <p:cNvSpPr/>
          <p:nvPr/>
        </p:nvSpPr>
        <p:spPr>
          <a:xfrm flipV="1">
            <a:off x="8892360" y="3373920"/>
            <a:ext cx="624240" cy="384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5" name="Shape 75">
            <a:extLst>
              <a:ext uri="{FF2B5EF4-FFF2-40B4-BE49-F238E27FC236}">
                <a16:creationId xmlns:a16="http://schemas.microsoft.com/office/drawing/2014/main" id="{192822DD-407B-CCE8-180A-E2F4628D48FA}"/>
              </a:ext>
            </a:extLst>
          </p:cNvPr>
          <p:cNvSpPr/>
          <p:nvPr/>
        </p:nvSpPr>
        <p:spPr>
          <a:xfrm flipV="1">
            <a:off x="9516600" y="3017520"/>
            <a:ext cx="623880" cy="3564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6" name="Shape 76">
            <a:extLst>
              <a:ext uri="{FF2B5EF4-FFF2-40B4-BE49-F238E27FC236}">
                <a16:creationId xmlns:a16="http://schemas.microsoft.com/office/drawing/2014/main" id="{62E7D306-A00C-38C0-A6E3-E2236A1841AE}"/>
              </a:ext>
            </a:extLst>
          </p:cNvPr>
          <p:cNvSpPr/>
          <p:nvPr/>
        </p:nvSpPr>
        <p:spPr>
          <a:xfrm flipV="1">
            <a:off x="10140480" y="2715480"/>
            <a:ext cx="624240" cy="3020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7" name="Shape 77">
            <a:extLst>
              <a:ext uri="{FF2B5EF4-FFF2-40B4-BE49-F238E27FC236}">
                <a16:creationId xmlns:a16="http://schemas.microsoft.com/office/drawing/2014/main" id="{5A74CABB-2173-F866-E484-3C65B2FE1E37}"/>
              </a:ext>
            </a:extLst>
          </p:cNvPr>
          <p:cNvSpPr/>
          <p:nvPr/>
        </p:nvSpPr>
        <p:spPr>
          <a:xfrm>
            <a:off x="2560320" y="5715000"/>
            <a:ext cx="1141920" cy="309960"/>
          </a:xfrm>
          <a:prstGeom prst="roundRect">
            <a:avLst>
              <a:gd name="adj" fmla="val 26471"/>
            </a:avLst>
          </a:prstGeom>
          <a:solidFill>
            <a:srgbClr val="EF4A5B"/>
          </a:solidFill>
          <a:ln w="12700">
            <a:solidFill>
              <a:srgbClr val="EF4A5B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8" name="Text 78">
            <a:extLst>
              <a:ext uri="{FF2B5EF4-FFF2-40B4-BE49-F238E27FC236}">
                <a16:creationId xmlns:a16="http://schemas.microsoft.com/office/drawing/2014/main" id="{2A72ED6A-61A5-094A-B80E-AC1C018197B0}"/>
              </a:ext>
            </a:extLst>
          </p:cNvPr>
          <p:cNvSpPr/>
          <p:nvPr/>
        </p:nvSpPr>
        <p:spPr>
          <a:xfrm>
            <a:off x="2624400" y="5783760"/>
            <a:ext cx="101376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шумно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9" name="Shape 79">
            <a:extLst>
              <a:ext uri="{FF2B5EF4-FFF2-40B4-BE49-F238E27FC236}">
                <a16:creationId xmlns:a16="http://schemas.microsoft.com/office/drawing/2014/main" id="{D639C324-108B-C78C-BD30-378CFA1304E6}"/>
              </a:ext>
            </a:extLst>
          </p:cNvPr>
          <p:cNvSpPr/>
          <p:nvPr/>
        </p:nvSpPr>
        <p:spPr>
          <a:xfrm>
            <a:off x="8321040" y="5715000"/>
            <a:ext cx="1507680" cy="309960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0" name="Text 80">
            <a:extLst>
              <a:ext uri="{FF2B5EF4-FFF2-40B4-BE49-F238E27FC236}">
                <a16:creationId xmlns:a16="http://schemas.microsoft.com/office/drawing/2014/main" id="{60236E03-A092-BE0A-CF33-2056246AF560}"/>
              </a:ext>
            </a:extLst>
          </p:cNvPr>
          <p:cNvSpPr/>
          <p:nvPr/>
        </p:nvSpPr>
        <p:spPr>
          <a:xfrm>
            <a:off x="8385120" y="5783760"/>
            <a:ext cx="1379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структура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8D08BC-FF77-E78E-EA91-6B1821943E6C}"/>
              </a:ext>
            </a:extLst>
          </p:cNvPr>
          <p:cNvSpPr/>
          <p:nvPr/>
        </p:nvSpPr>
        <p:spPr>
          <a:xfrm>
            <a:off x="8134350" y="1752600"/>
            <a:ext cx="2287650" cy="8678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Сглаживание ряда</a:t>
            </a:r>
          </a:p>
          <a:p>
            <a:pPr algn="ctr"/>
            <a:r>
              <a:rPr lang="ru-RU" dirty="0"/>
              <a:t>Уменьшает влияние шума</a:t>
            </a:r>
          </a:p>
        </p:txBody>
      </p:sp>
    </p:spTree>
    <p:extLst>
      <p:ext uri="{BB962C8B-B14F-4D97-AF65-F5344CB8AC3E}">
        <p14:creationId xmlns:p14="http://schemas.microsoft.com/office/powerpoint/2010/main" val="20401378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2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3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4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5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6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7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8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9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0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1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2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3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4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5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6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7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8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9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0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1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2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3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4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5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6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7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8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9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0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1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2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3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4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5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6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7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8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9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0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1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2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3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4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5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6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7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Moving average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8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Берём соседние значения и усредняем.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9" name="Shape 48"/>
          <p:cNvSpPr/>
          <p:nvPr/>
        </p:nvSpPr>
        <p:spPr>
          <a:xfrm>
            <a:off x="822960" y="1783080"/>
            <a:ext cx="10514520" cy="3839400"/>
          </a:xfrm>
          <a:prstGeom prst="roundRect">
            <a:avLst>
              <a:gd name="adj" fmla="val 2857"/>
            </a:avLst>
          </a:prstGeom>
          <a:solidFill>
            <a:srgbClr val="0A2741"/>
          </a:solidFill>
          <a:ln w="12700">
            <a:solidFill>
              <a:srgbClr val="31D7F7">
                <a:alpha val="5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0" name="Shape 49"/>
          <p:cNvSpPr/>
          <p:nvPr/>
        </p:nvSpPr>
        <p:spPr>
          <a:xfrm>
            <a:off x="1828800" y="2706480"/>
            <a:ext cx="200160" cy="20016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1" name="Shape 50"/>
          <p:cNvSpPr/>
          <p:nvPr/>
        </p:nvSpPr>
        <p:spPr>
          <a:xfrm>
            <a:off x="2468880" y="2926080"/>
            <a:ext cx="200160" cy="20016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2" name="Shape 51"/>
          <p:cNvSpPr/>
          <p:nvPr/>
        </p:nvSpPr>
        <p:spPr>
          <a:xfrm>
            <a:off x="3108960" y="3145680"/>
            <a:ext cx="200160" cy="20016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3" name="Shape 52"/>
          <p:cNvSpPr/>
          <p:nvPr/>
        </p:nvSpPr>
        <p:spPr>
          <a:xfrm>
            <a:off x="3749040" y="2706480"/>
            <a:ext cx="200160" cy="200160"/>
          </a:xfrm>
          <a:prstGeom prst="ellipse">
            <a:avLst/>
          </a:prstGeom>
          <a:solidFill>
            <a:srgbClr val="FFB000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4" name="Shape 53"/>
          <p:cNvSpPr/>
          <p:nvPr/>
        </p:nvSpPr>
        <p:spPr>
          <a:xfrm>
            <a:off x="4389120" y="2926080"/>
            <a:ext cx="200160" cy="200160"/>
          </a:xfrm>
          <a:prstGeom prst="ellipse">
            <a:avLst/>
          </a:prstGeom>
          <a:solidFill>
            <a:srgbClr val="FFB000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5" name="Shape 54"/>
          <p:cNvSpPr/>
          <p:nvPr/>
        </p:nvSpPr>
        <p:spPr>
          <a:xfrm>
            <a:off x="5029200" y="3145680"/>
            <a:ext cx="200160" cy="200160"/>
          </a:xfrm>
          <a:prstGeom prst="ellipse">
            <a:avLst/>
          </a:prstGeom>
          <a:solidFill>
            <a:srgbClr val="FFB000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6" name="Shape 55"/>
          <p:cNvSpPr/>
          <p:nvPr/>
        </p:nvSpPr>
        <p:spPr>
          <a:xfrm>
            <a:off x="5669280" y="2706480"/>
            <a:ext cx="200160" cy="20016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7" name="Shape 56"/>
          <p:cNvSpPr/>
          <p:nvPr/>
        </p:nvSpPr>
        <p:spPr>
          <a:xfrm>
            <a:off x="6309360" y="2926080"/>
            <a:ext cx="200160" cy="20016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8" name="Shape 57"/>
          <p:cNvSpPr/>
          <p:nvPr/>
        </p:nvSpPr>
        <p:spPr>
          <a:xfrm>
            <a:off x="6949440" y="3145680"/>
            <a:ext cx="200160" cy="20016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9" name="Shape 58"/>
          <p:cNvSpPr/>
          <p:nvPr/>
        </p:nvSpPr>
        <p:spPr>
          <a:xfrm>
            <a:off x="3657600" y="2423160"/>
            <a:ext cx="2010600" cy="1141920"/>
          </a:xfrm>
          <a:prstGeom prst="roundRect">
            <a:avLst>
              <a:gd name="adj" fmla="val 8000"/>
            </a:avLst>
          </a:prstGeom>
          <a:solidFill>
            <a:srgbClr val="FFFFFF">
              <a:alpha val="7000"/>
            </a:srgbClr>
          </a:solidFill>
          <a:ln w="25400">
            <a:solidFill>
              <a:srgbClr val="FFB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0" name="Shape 59"/>
          <p:cNvSpPr/>
          <p:nvPr/>
        </p:nvSpPr>
        <p:spPr>
          <a:xfrm>
            <a:off x="6080760" y="3026520"/>
            <a:ext cx="1097280" cy="360"/>
          </a:xfrm>
          <a:prstGeom prst="line">
            <a:avLst/>
          </a:prstGeom>
          <a:ln w="1905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1" name="Shape 60"/>
          <p:cNvSpPr/>
          <p:nvPr/>
        </p:nvSpPr>
        <p:spPr>
          <a:xfrm>
            <a:off x="7452360" y="2907720"/>
            <a:ext cx="254880" cy="254880"/>
          </a:xfrm>
          <a:prstGeom prst="ellipse">
            <a:avLst/>
          </a:prstGeom>
          <a:solidFill>
            <a:srgbClr val="45D483"/>
          </a:solidFill>
          <a:ln w="12700">
            <a:solidFill>
              <a:srgbClr val="FFFFFF">
                <a:alpha val="3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2" name="Text 61"/>
          <p:cNvSpPr/>
          <p:nvPr/>
        </p:nvSpPr>
        <p:spPr>
          <a:xfrm>
            <a:off x="1371600" y="4160520"/>
            <a:ext cx="914292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среднее соседних значений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Окно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= </a:t>
            </a:r>
            <a:r>
              <a:rPr lang="ru-RU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Неделя часто естественное окно для дневных данных.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2" name="Shape 48"/>
          <p:cNvSpPr/>
          <p:nvPr/>
        </p:nvSpPr>
        <p:spPr>
          <a:xfrm>
            <a:off x="914400" y="1828800"/>
            <a:ext cx="475380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3" name="Shape 49"/>
          <p:cNvSpPr/>
          <p:nvPr/>
        </p:nvSpPr>
        <p:spPr>
          <a:xfrm>
            <a:off x="1234440" y="5120640"/>
            <a:ext cx="416052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4" name="Shape 50"/>
          <p:cNvSpPr/>
          <p:nvPr/>
        </p:nvSpPr>
        <p:spPr>
          <a:xfrm flipV="1">
            <a:off x="123444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5" name="Shape 51"/>
          <p:cNvSpPr/>
          <p:nvPr/>
        </p:nvSpPr>
        <p:spPr>
          <a:xfrm flipV="1">
            <a:off x="1325880" y="3715200"/>
            <a:ext cx="198720" cy="399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6" name="Shape 52"/>
          <p:cNvSpPr/>
          <p:nvPr/>
        </p:nvSpPr>
        <p:spPr>
          <a:xfrm flipV="1">
            <a:off x="1524600" y="2959200"/>
            <a:ext cx="198720" cy="756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7" name="Shape 53"/>
          <p:cNvSpPr/>
          <p:nvPr/>
        </p:nvSpPr>
        <p:spPr>
          <a:xfrm>
            <a:off x="1723320" y="2959200"/>
            <a:ext cx="199080" cy="1002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8" name="Shape 54"/>
          <p:cNvSpPr/>
          <p:nvPr/>
        </p:nvSpPr>
        <p:spPr>
          <a:xfrm>
            <a:off x="1922400" y="3962160"/>
            <a:ext cx="198720" cy="4428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9" name="Shape 55"/>
          <p:cNvSpPr/>
          <p:nvPr/>
        </p:nvSpPr>
        <p:spPr>
          <a:xfrm>
            <a:off x="2121120" y="4404960"/>
            <a:ext cx="19908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0" name="Shape 56"/>
          <p:cNvSpPr/>
          <p:nvPr/>
        </p:nvSpPr>
        <p:spPr>
          <a:xfrm flipV="1">
            <a:off x="2320200" y="4404960"/>
            <a:ext cx="19872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1" name="Shape 57"/>
          <p:cNvSpPr/>
          <p:nvPr/>
        </p:nvSpPr>
        <p:spPr>
          <a:xfrm flipV="1">
            <a:off x="2518920" y="3962160"/>
            <a:ext cx="199080" cy="4428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2" name="Shape 58"/>
          <p:cNvSpPr/>
          <p:nvPr/>
        </p:nvSpPr>
        <p:spPr>
          <a:xfrm flipV="1">
            <a:off x="2718000" y="3645000"/>
            <a:ext cx="198720" cy="31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3" name="Shape 59"/>
          <p:cNvSpPr/>
          <p:nvPr/>
        </p:nvSpPr>
        <p:spPr>
          <a:xfrm flipV="1">
            <a:off x="2916720" y="3029400"/>
            <a:ext cx="199080" cy="615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4" name="Shape 60"/>
          <p:cNvSpPr/>
          <p:nvPr/>
        </p:nvSpPr>
        <p:spPr>
          <a:xfrm>
            <a:off x="3115800" y="3029400"/>
            <a:ext cx="198720" cy="1085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5" name="Shape 61"/>
          <p:cNvSpPr/>
          <p:nvPr/>
        </p:nvSpPr>
        <p:spPr>
          <a:xfrm>
            <a:off x="3314520" y="4114800"/>
            <a:ext cx="198720" cy="399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6" name="Shape 62"/>
          <p:cNvSpPr/>
          <p:nvPr/>
        </p:nvSpPr>
        <p:spPr>
          <a:xfrm>
            <a:off x="3513240" y="4514040"/>
            <a:ext cx="199080" cy="702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5200" rIns="90000" bIns="25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7" name="Shape 63"/>
          <p:cNvSpPr/>
          <p:nvPr/>
        </p:nvSpPr>
        <p:spPr>
          <a:xfrm flipV="1">
            <a:off x="3712320" y="4267080"/>
            <a:ext cx="198720" cy="31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8" name="Shape 64"/>
          <p:cNvSpPr/>
          <p:nvPr/>
        </p:nvSpPr>
        <p:spPr>
          <a:xfrm flipV="1">
            <a:off x="3911040" y="3824280"/>
            <a:ext cx="199080" cy="4428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9" name="Shape 65"/>
          <p:cNvSpPr/>
          <p:nvPr/>
        </p:nvSpPr>
        <p:spPr>
          <a:xfrm flipV="1">
            <a:off x="4110120" y="3620880"/>
            <a:ext cx="198720" cy="203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0" name="Shape 66"/>
          <p:cNvSpPr/>
          <p:nvPr/>
        </p:nvSpPr>
        <p:spPr>
          <a:xfrm flipV="1">
            <a:off x="4308840" y="3138480"/>
            <a:ext cx="199080" cy="4824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1" name="Shape 67"/>
          <p:cNvSpPr/>
          <p:nvPr/>
        </p:nvSpPr>
        <p:spPr>
          <a:xfrm>
            <a:off x="4507920" y="3138480"/>
            <a:ext cx="198720" cy="1128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2" name="Shape 68"/>
          <p:cNvSpPr/>
          <p:nvPr/>
        </p:nvSpPr>
        <p:spPr>
          <a:xfrm>
            <a:off x="4706640" y="4267080"/>
            <a:ext cx="199080" cy="31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3" name="Shape 69"/>
          <p:cNvSpPr/>
          <p:nvPr/>
        </p:nvSpPr>
        <p:spPr>
          <a:xfrm flipV="1">
            <a:off x="4905720" y="4514040"/>
            <a:ext cx="198720" cy="702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5200" rIns="90000" bIns="25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4" name="Shape 70"/>
          <p:cNvSpPr/>
          <p:nvPr/>
        </p:nvSpPr>
        <p:spPr>
          <a:xfrm flipV="1">
            <a:off x="5104440" y="4114800"/>
            <a:ext cx="199080" cy="399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5" name="Shape 71"/>
          <p:cNvSpPr/>
          <p:nvPr/>
        </p:nvSpPr>
        <p:spPr>
          <a:xfrm>
            <a:off x="6400800" y="1828800"/>
            <a:ext cx="475380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6" name="Shape 72"/>
          <p:cNvSpPr/>
          <p:nvPr/>
        </p:nvSpPr>
        <p:spPr>
          <a:xfrm>
            <a:off x="6720840" y="5120640"/>
            <a:ext cx="416052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7" name="Shape 73"/>
          <p:cNvSpPr/>
          <p:nvPr/>
        </p:nvSpPr>
        <p:spPr>
          <a:xfrm flipV="1">
            <a:off x="672084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8" name="Shape 74"/>
          <p:cNvSpPr/>
          <p:nvPr/>
        </p:nvSpPr>
        <p:spPr>
          <a:xfrm flipV="1">
            <a:off x="6812280" y="3060000"/>
            <a:ext cx="209160" cy="6433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9" name="Shape 75"/>
          <p:cNvSpPr/>
          <p:nvPr/>
        </p:nvSpPr>
        <p:spPr>
          <a:xfrm flipV="1">
            <a:off x="7021440" y="2999880"/>
            <a:ext cx="209520" cy="601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5120" rIns="90000" bIns="151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0" name="Shape 76"/>
          <p:cNvSpPr/>
          <p:nvPr/>
        </p:nvSpPr>
        <p:spPr>
          <a:xfrm>
            <a:off x="7230960" y="2999880"/>
            <a:ext cx="209160" cy="5767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1" name="Shape 77"/>
          <p:cNvSpPr/>
          <p:nvPr/>
        </p:nvSpPr>
        <p:spPr>
          <a:xfrm>
            <a:off x="7440120" y="3576600"/>
            <a:ext cx="209520" cy="691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2" name="Shape 78"/>
          <p:cNvSpPr/>
          <p:nvPr/>
        </p:nvSpPr>
        <p:spPr>
          <a:xfrm>
            <a:off x="7649640" y="4268160"/>
            <a:ext cx="209160" cy="179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3" name="Shape 79"/>
          <p:cNvSpPr/>
          <p:nvPr/>
        </p:nvSpPr>
        <p:spPr>
          <a:xfrm flipV="1">
            <a:off x="7858800" y="3952440"/>
            <a:ext cx="209520" cy="4953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4" name="Shape 80"/>
          <p:cNvSpPr/>
          <p:nvPr/>
        </p:nvSpPr>
        <p:spPr>
          <a:xfrm flipV="1">
            <a:off x="8068320" y="3231360"/>
            <a:ext cx="209160" cy="7210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5" name="Shape 81"/>
          <p:cNvSpPr/>
          <p:nvPr/>
        </p:nvSpPr>
        <p:spPr>
          <a:xfrm flipV="1">
            <a:off x="8277480" y="2937600"/>
            <a:ext cx="209520" cy="2937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6" name="Shape 82"/>
          <p:cNvSpPr/>
          <p:nvPr/>
        </p:nvSpPr>
        <p:spPr>
          <a:xfrm>
            <a:off x="8487000" y="2937600"/>
            <a:ext cx="209160" cy="399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7" name="Shape 83"/>
          <p:cNvSpPr/>
          <p:nvPr/>
        </p:nvSpPr>
        <p:spPr>
          <a:xfrm>
            <a:off x="8696160" y="3337560"/>
            <a:ext cx="209520" cy="7311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8" name="Shape 84"/>
          <p:cNvSpPr/>
          <p:nvPr/>
        </p:nvSpPr>
        <p:spPr>
          <a:xfrm>
            <a:off x="8905680" y="4068720"/>
            <a:ext cx="209160" cy="399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9" name="Shape 85"/>
          <p:cNvSpPr/>
          <p:nvPr/>
        </p:nvSpPr>
        <p:spPr>
          <a:xfrm flipV="1">
            <a:off x="9114840" y="4174920"/>
            <a:ext cx="209520" cy="2937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0" name="Shape 86"/>
          <p:cNvSpPr/>
          <p:nvPr/>
        </p:nvSpPr>
        <p:spPr>
          <a:xfrm flipV="1">
            <a:off x="9324360" y="3453840"/>
            <a:ext cx="209160" cy="7210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1" name="Shape 87"/>
          <p:cNvSpPr/>
          <p:nvPr/>
        </p:nvSpPr>
        <p:spPr>
          <a:xfrm flipV="1">
            <a:off x="9533520" y="2958480"/>
            <a:ext cx="209520" cy="4953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2" name="Shape 88"/>
          <p:cNvSpPr/>
          <p:nvPr/>
        </p:nvSpPr>
        <p:spPr>
          <a:xfrm>
            <a:off x="9743040" y="2958480"/>
            <a:ext cx="209160" cy="179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3" name="Shape 89"/>
          <p:cNvSpPr/>
          <p:nvPr/>
        </p:nvSpPr>
        <p:spPr>
          <a:xfrm>
            <a:off x="9952200" y="3138120"/>
            <a:ext cx="209520" cy="691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4" name="Shape 90"/>
          <p:cNvSpPr/>
          <p:nvPr/>
        </p:nvSpPr>
        <p:spPr>
          <a:xfrm>
            <a:off x="10161720" y="3829680"/>
            <a:ext cx="209160" cy="5767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5" name="Shape 91"/>
          <p:cNvSpPr/>
          <p:nvPr/>
        </p:nvSpPr>
        <p:spPr>
          <a:xfrm flipV="1">
            <a:off x="10370880" y="4346280"/>
            <a:ext cx="209520" cy="601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5120" rIns="90000" bIns="151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6" name="Shape 92"/>
          <p:cNvSpPr/>
          <p:nvPr/>
        </p:nvSpPr>
        <p:spPr>
          <a:xfrm flipV="1">
            <a:off x="10580400" y="3703320"/>
            <a:ext cx="209520" cy="642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7" name="Shape 93"/>
          <p:cNvSpPr/>
          <p:nvPr/>
        </p:nvSpPr>
        <p:spPr>
          <a:xfrm>
            <a:off x="5257800" y="3429000"/>
            <a:ext cx="1461960" cy="309960"/>
          </a:xfrm>
          <a:prstGeom prst="roundRect">
            <a:avLst>
              <a:gd name="adj" fmla="val 26471"/>
            </a:avLst>
          </a:prstGeom>
          <a:solidFill>
            <a:srgbClr val="31D7F7"/>
          </a:solidFill>
          <a:ln w="12700">
            <a:solidFill>
              <a:srgbClr val="31D7F7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8" name="Text 94"/>
          <p:cNvSpPr/>
          <p:nvPr/>
        </p:nvSpPr>
        <p:spPr>
          <a:xfrm>
            <a:off x="5321880" y="3497760"/>
            <a:ext cx="133380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3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дней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Окно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= </a:t>
            </a:r>
            <a:r>
              <a:rPr lang="ru-RU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7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Каждая точка смотрит на маленькую компанию соседей.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1" name="Shape 48"/>
          <p:cNvSpPr/>
          <p:nvPr/>
        </p:nvSpPr>
        <p:spPr>
          <a:xfrm>
            <a:off x="914400" y="1828800"/>
            <a:ext cx="475380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2" name="Shape 49"/>
          <p:cNvSpPr/>
          <p:nvPr/>
        </p:nvSpPr>
        <p:spPr>
          <a:xfrm>
            <a:off x="1234440" y="5120640"/>
            <a:ext cx="416052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3" name="Shape 50"/>
          <p:cNvSpPr/>
          <p:nvPr/>
        </p:nvSpPr>
        <p:spPr>
          <a:xfrm flipV="1">
            <a:off x="123444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4" name="Shape 51"/>
          <p:cNvSpPr/>
          <p:nvPr/>
        </p:nvSpPr>
        <p:spPr>
          <a:xfrm flipV="1">
            <a:off x="1325880" y="3332880"/>
            <a:ext cx="233640" cy="10562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5" name="Shape 52"/>
          <p:cNvSpPr/>
          <p:nvPr/>
        </p:nvSpPr>
        <p:spPr>
          <a:xfrm>
            <a:off x="1559520" y="333288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6" name="Shape 53"/>
          <p:cNvSpPr/>
          <p:nvPr/>
        </p:nvSpPr>
        <p:spPr>
          <a:xfrm>
            <a:off x="1793520" y="378540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7" name="Shape 54"/>
          <p:cNvSpPr/>
          <p:nvPr/>
        </p:nvSpPr>
        <p:spPr>
          <a:xfrm flipV="1">
            <a:off x="2027520" y="3182040"/>
            <a:ext cx="2340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8" name="Shape 55"/>
          <p:cNvSpPr/>
          <p:nvPr/>
        </p:nvSpPr>
        <p:spPr>
          <a:xfrm>
            <a:off x="2261520" y="318204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9" name="Shape 56"/>
          <p:cNvSpPr/>
          <p:nvPr/>
        </p:nvSpPr>
        <p:spPr>
          <a:xfrm>
            <a:off x="2495520" y="363456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0" name="Shape 57"/>
          <p:cNvSpPr/>
          <p:nvPr/>
        </p:nvSpPr>
        <p:spPr>
          <a:xfrm flipV="1">
            <a:off x="2729520" y="3031200"/>
            <a:ext cx="2340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1" name="Shape 58"/>
          <p:cNvSpPr/>
          <p:nvPr/>
        </p:nvSpPr>
        <p:spPr>
          <a:xfrm>
            <a:off x="2963520" y="303120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2" name="Shape 59"/>
          <p:cNvSpPr/>
          <p:nvPr/>
        </p:nvSpPr>
        <p:spPr>
          <a:xfrm>
            <a:off x="3197520" y="348372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3" name="Shape 60"/>
          <p:cNvSpPr/>
          <p:nvPr/>
        </p:nvSpPr>
        <p:spPr>
          <a:xfrm>
            <a:off x="3431520" y="3936240"/>
            <a:ext cx="234000" cy="452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4" name="Shape 61"/>
          <p:cNvSpPr/>
          <p:nvPr/>
        </p:nvSpPr>
        <p:spPr>
          <a:xfrm flipV="1">
            <a:off x="3665520" y="3332880"/>
            <a:ext cx="234000" cy="10562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5" name="Shape 62"/>
          <p:cNvSpPr/>
          <p:nvPr/>
        </p:nvSpPr>
        <p:spPr>
          <a:xfrm>
            <a:off x="3899520" y="333288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6" name="Shape 63"/>
          <p:cNvSpPr/>
          <p:nvPr/>
        </p:nvSpPr>
        <p:spPr>
          <a:xfrm>
            <a:off x="4133520" y="378540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7" name="Shape 64"/>
          <p:cNvSpPr/>
          <p:nvPr/>
        </p:nvSpPr>
        <p:spPr>
          <a:xfrm flipV="1">
            <a:off x="4367520" y="3182040"/>
            <a:ext cx="2340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8" name="Shape 65"/>
          <p:cNvSpPr/>
          <p:nvPr/>
        </p:nvSpPr>
        <p:spPr>
          <a:xfrm>
            <a:off x="4601520" y="318204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9" name="Shape 66"/>
          <p:cNvSpPr/>
          <p:nvPr/>
        </p:nvSpPr>
        <p:spPr>
          <a:xfrm>
            <a:off x="4835520" y="3634560"/>
            <a:ext cx="234000" cy="4525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0" name="Shape 67"/>
          <p:cNvSpPr/>
          <p:nvPr/>
        </p:nvSpPr>
        <p:spPr>
          <a:xfrm flipV="1">
            <a:off x="5069520" y="3031200"/>
            <a:ext cx="234000" cy="105588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1" name="Shape 68"/>
          <p:cNvSpPr/>
          <p:nvPr/>
        </p:nvSpPr>
        <p:spPr>
          <a:xfrm>
            <a:off x="6400800" y="1828800"/>
            <a:ext cx="4753800" cy="3656520"/>
          </a:xfrm>
          <a:prstGeom prst="roundRect">
            <a:avLst>
              <a:gd name="adj" fmla="val 3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2" name="Shape 69"/>
          <p:cNvSpPr/>
          <p:nvPr/>
        </p:nvSpPr>
        <p:spPr>
          <a:xfrm>
            <a:off x="6720840" y="5120640"/>
            <a:ext cx="416052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3" name="Shape 70"/>
          <p:cNvSpPr/>
          <p:nvPr/>
        </p:nvSpPr>
        <p:spPr>
          <a:xfrm flipV="1">
            <a:off x="6720840" y="2148840"/>
            <a:ext cx="360" cy="297180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4" name="Shape 71"/>
          <p:cNvSpPr/>
          <p:nvPr/>
        </p:nvSpPr>
        <p:spPr>
          <a:xfrm flipV="1">
            <a:off x="7011000" y="4471200"/>
            <a:ext cx="596520" cy="1922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5" name="Shape 72"/>
          <p:cNvSpPr/>
          <p:nvPr/>
        </p:nvSpPr>
        <p:spPr>
          <a:xfrm flipV="1">
            <a:off x="7607520" y="4032360"/>
            <a:ext cx="596880" cy="438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6" name="Shape 73"/>
          <p:cNvSpPr/>
          <p:nvPr/>
        </p:nvSpPr>
        <p:spPr>
          <a:xfrm flipV="1">
            <a:off x="8204400" y="3758040"/>
            <a:ext cx="596520" cy="274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7" name="Shape 74"/>
          <p:cNvSpPr/>
          <p:nvPr/>
        </p:nvSpPr>
        <p:spPr>
          <a:xfrm flipV="1">
            <a:off x="8800920" y="3373920"/>
            <a:ext cx="596520" cy="384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8" name="Shape 75"/>
          <p:cNvSpPr/>
          <p:nvPr/>
        </p:nvSpPr>
        <p:spPr>
          <a:xfrm flipV="1">
            <a:off x="9397440" y="3017520"/>
            <a:ext cx="596880" cy="3564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9" name="Shape 76"/>
          <p:cNvSpPr/>
          <p:nvPr/>
        </p:nvSpPr>
        <p:spPr>
          <a:xfrm flipV="1">
            <a:off x="9994320" y="2715480"/>
            <a:ext cx="596520" cy="3020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0" name="Shape 77"/>
          <p:cNvSpPr/>
          <p:nvPr/>
        </p:nvSpPr>
        <p:spPr>
          <a:xfrm>
            <a:off x="2468880" y="5715000"/>
            <a:ext cx="1644840" cy="309960"/>
          </a:xfrm>
          <a:prstGeom prst="roundRect">
            <a:avLst>
              <a:gd name="adj" fmla="val 26471"/>
            </a:avLst>
          </a:prstGeom>
          <a:solidFill>
            <a:srgbClr val="FFB000"/>
          </a:solidFill>
          <a:ln w="12700">
            <a:solidFill>
              <a:srgbClr val="FFB0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1" name="Text 78"/>
          <p:cNvSpPr/>
          <p:nvPr/>
        </p:nvSpPr>
        <p:spPr>
          <a:xfrm>
            <a:off x="2532960" y="5783760"/>
            <a:ext cx="151668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малое окно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2" name="Shape 79"/>
          <p:cNvSpPr/>
          <p:nvPr/>
        </p:nvSpPr>
        <p:spPr>
          <a:xfrm>
            <a:off x="7607520" y="5622480"/>
            <a:ext cx="2495520" cy="482684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3" name="Text 80"/>
          <p:cNvSpPr/>
          <p:nvPr/>
        </p:nvSpPr>
        <p:spPr>
          <a:xfrm>
            <a:off x="7882200" y="5783760"/>
            <a:ext cx="215676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среднее</a:t>
            </a:r>
            <a:r>
              <a:rPr lang="en-US" sz="1600" b="1" u="none" strike="noStrike" dirty="0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600" b="1" u="none" strike="noStrike" dirty="0" err="1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сглаживание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Размер окна меняет картинку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Малое окно держит детали, большое окно сглаживает сильнее.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7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EF4A5B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8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исходный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9" name="Shape 50"/>
          <p:cNvSpPr/>
          <p:nvPr/>
        </p:nvSpPr>
        <p:spPr>
          <a:xfrm>
            <a:off x="10058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0" name="Shape 51"/>
          <p:cNvSpPr/>
          <p:nvPr/>
        </p:nvSpPr>
        <p:spPr>
          <a:xfrm>
            <a:off x="1325880" y="4572000"/>
            <a:ext cx="22248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1" name="Shape 52"/>
          <p:cNvSpPr/>
          <p:nvPr/>
        </p:nvSpPr>
        <p:spPr>
          <a:xfrm flipV="1">
            <a:off x="132588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2" name="Shape 53"/>
          <p:cNvSpPr/>
          <p:nvPr/>
        </p:nvSpPr>
        <p:spPr>
          <a:xfrm flipV="1">
            <a:off x="1417320" y="3713040"/>
            <a:ext cx="11988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3" name="Shape 54"/>
          <p:cNvSpPr/>
          <p:nvPr/>
        </p:nvSpPr>
        <p:spPr>
          <a:xfrm>
            <a:off x="1537200" y="37130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4" name="Shape 55"/>
          <p:cNvSpPr/>
          <p:nvPr/>
        </p:nvSpPr>
        <p:spPr>
          <a:xfrm>
            <a:off x="1657440" y="392436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5" name="Shape 56"/>
          <p:cNvSpPr/>
          <p:nvPr/>
        </p:nvSpPr>
        <p:spPr>
          <a:xfrm flipV="1">
            <a:off x="1777680" y="3642840"/>
            <a:ext cx="11988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6" name="Shape 57"/>
          <p:cNvSpPr/>
          <p:nvPr/>
        </p:nvSpPr>
        <p:spPr>
          <a:xfrm>
            <a:off x="1897560" y="36428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7" name="Shape 58"/>
          <p:cNvSpPr/>
          <p:nvPr/>
        </p:nvSpPr>
        <p:spPr>
          <a:xfrm>
            <a:off x="2017800" y="3854160"/>
            <a:ext cx="12024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8" name="Shape 59"/>
          <p:cNvSpPr/>
          <p:nvPr/>
        </p:nvSpPr>
        <p:spPr>
          <a:xfrm flipV="1">
            <a:off x="2138040" y="3572280"/>
            <a:ext cx="11988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9" name="Shape 60"/>
          <p:cNvSpPr/>
          <p:nvPr/>
        </p:nvSpPr>
        <p:spPr>
          <a:xfrm>
            <a:off x="2257920" y="357228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0" name="Shape 61"/>
          <p:cNvSpPr/>
          <p:nvPr/>
        </p:nvSpPr>
        <p:spPr>
          <a:xfrm>
            <a:off x="2378160" y="378360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1" name="Shape 62"/>
          <p:cNvSpPr/>
          <p:nvPr/>
        </p:nvSpPr>
        <p:spPr>
          <a:xfrm>
            <a:off x="2498400" y="399492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2" name="Shape 63"/>
          <p:cNvSpPr/>
          <p:nvPr/>
        </p:nvSpPr>
        <p:spPr>
          <a:xfrm flipV="1">
            <a:off x="2618280" y="3713040"/>
            <a:ext cx="12024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3" name="Shape 64"/>
          <p:cNvSpPr/>
          <p:nvPr/>
        </p:nvSpPr>
        <p:spPr>
          <a:xfrm>
            <a:off x="2738520" y="37130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4" name="Shape 65"/>
          <p:cNvSpPr/>
          <p:nvPr/>
        </p:nvSpPr>
        <p:spPr>
          <a:xfrm>
            <a:off x="2858760" y="392436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5" name="Shape 66"/>
          <p:cNvSpPr/>
          <p:nvPr/>
        </p:nvSpPr>
        <p:spPr>
          <a:xfrm flipV="1">
            <a:off x="2978640" y="364284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6" name="Shape 67"/>
          <p:cNvSpPr/>
          <p:nvPr/>
        </p:nvSpPr>
        <p:spPr>
          <a:xfrm>
            <a:off x="3098880" y="36428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7" name="Shape 68"/>
          <p:cNvSpPr/>
          <p:nvPr/>
        </p:nvSpPr>
        <p:spPr>
          <a:xfrm>
            <a:off x="3219120" y="3854160"/>
            <a:ext cx="11988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8" name="Shape 69"/>
          <p:cNvSpPr/>
          <p:nvPr/>
        </p:nvSpPr>
        <p:spPr>
          <a:xfrm flipV="1">
            <a:off x="3339000" y="357228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9" name="Text 70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видно много скачков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0" name="Shape 71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1" name="Text 72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B000"/>
                </a:solidFill>
                <a:effectLst/>
                <a:uFillTx/>
                <a:latin typeface="Arial"/>
                <a:ea typeface="Arial"/>
              </a:rPr>
              <a:t>окно 3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2" name="Shape 73"/>
          <p:cNvSpPr/>
          <p:nvPr/>
        </p:nvSpPr>
        <p:spPr>
          <a:xfrm>
            <a:off x="46940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3" name="Shape 74"/>
          <p:cNvSpPr/>
          <p:nvPr/>
        </p:nvSpPr>
        <p:spPr>
          <a:xfrm>
            <a:off x="50137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4" name="Shape 75"/>
          <p:cNvSpPr/>
          <p:nvPr/>
        </p:nvSpPr>
        <p:spPr>
          <a:xfrm flipV="1">
            <a:off x="50137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5" name="Shape 76"/>
          <p:cNvSpPr/>
          <p:nvPr/>
        </p:nvSpPr>
        <p:spPr>
          <a:xfrm flipV="1">
            <a:off x="5105160" y="3891600"/>
            <a:ext cx="10224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6" name="Shape 77"/>
          <p:cNvSpPr/>
          <p:nvPr/>
        </p:nvSpPr>
        <p:spPr>
          <a:xfrm flipV="1">
            <a:off x="5207400" y="3538800"/>
            <a:ext cx="101880" cy="3528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7" name="Shape 78"/>
          <p:cNvSpPr/>
          <p:nvPr/>
        </p:nvSpPr>
        <p:spPr>
          <a:xfrm>
            <a:off x="5309280" y="3538800"/>
            <a:ext cx="102240" cy="468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8" name="Shape 79"/>
          <p:cNvSpPr/>
          <p:nvPr/>
        </p:nvSpPr>
        <p:spPr>
          <a:xfrm>
            <a:off x="5411520" y="400680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9" name="Shape 80"/>
          <p:cNvSpPr/>
          <p:nvPr/>
        </p:nvSpPr>
        <p:spPr>
          <a:xfrm>
            <a:off x="5513760" y="4213440"/>
            <a:ext cx="10188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0" name="Shape 81"/>
          <p:cNvSpPr/>
          <p:nvPr/>
        </p:nvSpPr>
        <p:spPr>
          <a:xfrm flipV="1">
            <a:off x="5615640" y="4213440"/>
            <a:ext cx="10224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1" name="Shape 82"/>
          <p:cNvSpPr/>
          <p:nvPr/>
        </p:nvSpPr>
        <p:spPr>
          <a:xfrm flipV="1">
            <a:off x="5717880" y="400680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2" name="Shape 83"/>
          <p:cNvSpPr/>
          <p:nvPr/>
        </p:nvSpPr>
        <p:spPr>
          <a:xfrm flipV="1">
            <a:off x="5820120" y="3858840"/>
            <a:ext cx="10188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3" name="Shape 84"/>
          <p:cNvSpPr/>
          <p:nvPr/>
        </p:nvSpPr>
        <p:spPr>
          <a:xfrm flipV="1">
            <a:off x="5922000" y="3571560"/>
            <a:ext cx="102240" cy="287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4" name="Shape 85"/>
          <p:cNvSpPr/>
          <p:nvPr/>
        </p:nvSpPr>
        <p:spPr>
          <a:xfrm>
            <a:off x="6024240" y="3571560"/>
            <a:ext cx="102240" cy="5065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5" name="Shape 86"/>
          <p:cNvSpPr/>
          <p:nvPr/>
        </p:nvSpPr>
        <p:spPr>
          <a:xfrm>
            <a:off x="6126480" y="4078080"/>
            <a:ext cx="10188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6" name="Shape 87"/>
          <p:cNvSpPr/>
          <p:nvPr/>
        </p:nvSpPr>
        <p:spPr>
          <a:xfrm>
            <a:off x="6228360" y="4264560"/>
            <a:ext cx="102240" cy="32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7" name="Shape 88"/>
          <p:cNvSpPr/>
          <p:nvPr/>
        </p:nvSpPr>
        <p:spPr>
          <a:xfrm flipV="1">
            <a:off x="6330600" y="4149360"/>
            <a:ext cx="10188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8" name="Shape 89"/>
          <p:cNvSpPr/>
          <p:nvPr/>
        </p:nvSpPr>
        <p:spPr>
          <a:xfrm flipV="1">
            <a:off x="6432480" y="394272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9" name="Shape 90"/>
          <p:cNvSpPr/>
          <p:nvPr/>
        </p:nvSpPr>
        <p:spPr>
          <a:xfrm flipV="1">
            <a:off x="6534720" y="3847680"/>
            <a:ext cx="10224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0" name="Shape 91"/>
          <p:cNvSpPr/>
          <p:nvPr/>
        </p:nvSpPr>
        <p:spPr>
          <a:xfrm flipV="1">
            <a:off x="6636960" y="3622680"/>
            <a:ext cx="101880" cy="225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1" name="Shape 92"/>
          <p:cNvSpPr/>
          <p:nvPr/>
        </p:nvSpPr>
        <p:spPr>
          <a:xfrm>
            <a:off x="6738840" y="3622680"/>
            <a:ext cx="102240" cy="5266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2" name="Shape 93"/>
          <p:cNvSpPr/>
          <p:nvPr/>
        </p:nvSpPr>
        <p:spPr>
          <a:xfrm>
            <a:off x="6841080" y="4149360"/>
            <a:ext cx="10224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3" name="Shape 94"/>
          <p:cNvSpPr/>
          <p:nvPr/>
        </p:nvSpPr>
        <p:spPr>
          <a:xfrm flipV="1">
            <a:off x="6943320" y="4264560"/>
            <a:ext cx="101880" cy="32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4" name="Shape 95"/>
          <p:cNvSpPr/>
          <p:nvPr/>
        </p:nvSpPr>
        <p:spPr>
          <a:xfrm flipV="1">
            <a:off x="7045200" y="4078080"/>
            <a:ext cx="10224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5" name="Text 96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часть шума мягче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6" name="Shape 97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7" name="Text 98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45D483"/>
                </a:solidFill>
                <a:effectLst/>
                <a:uFillTx/>
                <a:latin typeface="Arial"/>
                <a:ea typeface="Arial"/>
              </a:rPr>
              <a:t>окно 7+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8" name="Shape 99"/>
          <p:cNvSpPr/>
          <p:nvPr/>
        </p:nvSpPr>
        <p:spPr>
          <a:xfrm>
            <a:off x="838188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9" name="Shape 100"/>
          <p:cNvSpPr/>
          <p:nvPr/>
        </p:nvSpPr>
        <p:spPr>
          <a:xfrm>
            <a:off x="87019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0" name="Shape 101"/>
          <p:cNvSpPr/>
          <p:nvPr/>
        </p:nvSpPr>
        <p:spPr>
          <a:xfrm flipV="1">
            <a:off x="87019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1" name="Shape 102"/>
          <p:cNvSpPr/>
          <p:nvPr/>
        </p:nvSpPr>
        <p:spPr>
          <a:xfrm flipV="1">
            <a:off x="8895240" y="4244400"/>
            <a:ext cx="306360" cy="896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4640" rIns="90000" bIns="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2" name="Shape 103"/>
          <p:cNvSpPr/>
          <p:nvPr/>
        </p:nvSpPr>
        <p:spPr>
          <a:xfrm flipV="1">
            <a:off x="9201600" y="4039560"/>
            <a:ext cx="306360" cy="204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3" name="Shape 104"/>
          <p:cNvSpPr/>
          <p:nvPr/>
        </p:nvSpPr>
        <p:spPr>
          <a:xfrm flipV="1">
            <a:off x="9507960" y="3911760"/>
            <a:ext cx="306360" cy="1278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4" name="Shape 105"/>
          <p:cNvSpPr/>
          <p:nvPr/>
        </p:nvSpPr>
        <p:spPr>
          <a:xfrm flipV="1">
            <a:off x="9814320" y="3732480"/>
            <a:ext cx="306360" cy="17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5" name="Shape 106"/>
          <p:cNvSpPr/>
          <p:nvPr/>
        </p:nvSpPr>
        <p:spPr>
          <a:xfrm flipV="1">
            <a:off x="10120680" y="3566160"/>
            <a:ext cx="306360" cy="166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6" name="Shape 107"/>
          <p:cNvSpPr/>
          <p:nvPr/>
        </p:nvSpPr>
        <p:spPr>
          <a:xfrm flipV="1">
            <a:off x="10427040" y="3425040"/>
            <a:ext cx="306360" cy="14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7" name="Text 108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структура глаже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9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0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1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2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3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4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5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6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7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8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9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0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1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2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3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4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5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6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7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8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9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0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1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2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3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4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5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6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7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8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9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0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1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2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3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4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5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6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7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8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9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0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1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2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3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4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Ловушка сглаживания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5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6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EF4A5B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7" name="Text 49"/>
          <p:cNvSpPr/>
          <p:nvPr/>
        </p:nvSpPr>
        <p:spPr>
          <a:xfrm>
            <a:off x="1097280" y="1920240"/>
            <a:ext cx="996588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ЛОВУШКА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8" name="Text 50"/>
          <p:cNvSpPr/>
          <p:nvPr/>
        </p:nvSpPr>
        <p:spPr>
          <a:xfrm>
            <a:off x="1143000" y="2560320"/>
            <a:ext cx="987444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Сглаживание может спрятать важный резкий скачок.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7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9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1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3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5" name="Rectangle 2566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626" name="Rounded Rectangle 2567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628" name="Rectangle 2627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0" name="Rounded Rectangle 2629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1" name="TextBox 2630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2632" name="Rectangle 2631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3" name="TextBox 2632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Вопрос</a:t>
            </a:r>
          </a:p>
        </p:txBody>
      </p:sp>
      <p:sp>
        <p:nvSpPr>
          <p:cNvPr id="2634" name="Rounded Rectangle 2633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5" name="TextBox 2634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Большое окно сглаживания всегда лучше?</a:t>
            </a:r>
          </a:p>
        </p:txBody>
      </p:sp>
      <p:sp>
        <p:nvSpPr>
          <p:cNvPr id="2636" name="TextBox 2635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9" name="Rectangle 2615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680" name="Rounded Rectangle 2616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681" name="TextBox 2680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2682" name="Rectangle 2681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83" name="TextBox 2682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2684" name="Rounded Rectangle 2683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85" name="TextBox 2684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Нет. Сглаживание — инструмент, а не волшебная кнопка.</a:t>
            </a:r>
          </a:p>
        </p:txBody>
      </p:sp>
      <p:sp>
        <p:nvSpPr>
          <p:cNvPr id="2686" name="TextBox 2685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Слишком большое окно может спрятать важный резкий скачок.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Периодичность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Иногда ряд повторяет себя.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31" name="Image 0" descr="/mnt/data/wide_stylized_infographic_like_scene_in_a_knitted_batch_4.png"/>
          <p:cNvPicPr/>
          <p:nvPr/>
        </p:nvPicPr>
        <p:blipFill>
          <a:blip r:embed="rId3"/>
          <a:srcRect l="14820" r="14820"/>
          <a:stretch/>
        </p:blipFill>
        <p:spPr>
          <a:xfrm>
            <a:off x="6217920" y="1600200"/>
            <a:ext cx="5028120" cy="402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32" name="Text 48"/>
          <p:cNvSpPr/>
          <p:nvPr/>
        </p:nvSpPr>
        <p:spPr>
          <a:xfrm>
            <a:off x="868680" y="1920240"/>
            <a:ext cx="4570920" cy="292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сутки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неделя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месяц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год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другой ритм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Пример: электричество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Суточный ритм может быть сильнее случайного шума.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1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FFD166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2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3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4" name="Shape 51"/>
          <p:cNvSpPr/>
          <p:nvPr/>
        </p:nvSpPr>
        <p:spPr>
          <a:xfrm flipV="1">
            <a:off x="6629400" y="2974320"/>
            <a:ext cx="223560" cy="7290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5" name="Shape 52"/>
          <p:cNvSpPr/>
          <p:nvPr/>
        </p:nvSpPr>
        <p:spPr>
          <a:xfrm flipV="1">
            <a:off x="6852960" y="2905920"/>
            <a:ext cx="223920" cy="68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6" name="Shape 53"/>
          <p:cNvSpPr/>
          <p:nvPr/>
        </p:nvSpPr>
        <p:spPr>
          <a:xfrm>
            <a:off x="7076880" y="2905920"/>
            <a:ext cx="223560" cy="6537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7" name="Shape 54"/>
          <p:cNvSpPr/>
          <p:nvPr/>
        </p:nvSpPr>
        <p:spPr>
          <a:xfrm>
            <a:off x="7300440" y="3559680"/>
            <a:ext cx="223920" cy="78408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8" name="Shape 55"/>
          <p:cNvSpPr/>
          <p:nvPr/>
        </p:nvSpPr>
        <p:spPr>
          <a:xfrm>
            <a:off x="7524360" y="4343760"/>
            <a:ext cx="223920" cy="203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9" name="Shape 56"/>
          <p:cNvSpPr/>
          <p:nvPr/>
        </p:nvSpPr>
        <p:spPr>
          <a:xfrm flipV="1">
            <a:off x="7748280" y="3985920"/>
            <a:ext cx="223560" cy="561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0" name="Shape 57"/>
          <p:cNvSpPr/>
          <p:nvPr/>
        </p:nvSpPr>
        <p:spPr>
          <a:xfrm flipV="1">
            <a:off x="7971840" y="3168360"/>
            <a:ext cx="223920" cy="8175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1" name="Shape 58"/>
          <p:cNvSpPr/>
          <p:nvPr/>
        </p:nvSpPr>
        <p:spPr>
          <a:xfrm flipV="1">
            <a:off x="8195760" y="2835720"/>
            <a:ext cx="223920" cy="3326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2" name="Shape 59"/>
          <p:cNvSpPr/>
          <p:nvPr/>
        </p:nvSpPr>
        <p:spPr>
          <a:xfrm>
            <a:off x="8419680" y="2835720"/>
            <a:ext cx="223560" cy="453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3" name="Shape 60"/>
          <p:cNvSpPr/>
          <p:nvPr/>
        </p:nvSpPr>
        <p:spPr>
          <a:xfrm>
            <a:off x="8643240" y="3288960"/>
            <a:ext cx="223920" cy="8283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4" name="Shape 61"/>
          <p:cNvSpPr/>
          <p:nvPr/>
        </p:nvSpPr>
        <p:spPr>
          <a:xfrm>
            <a:off x="8867160" y="4117320"/>
            <a:ext cx="223560" cy="453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5" name="Shape 62"/>
          <p:cNvSpPr/>
          <p:nvPr/>
        </p:nvSpPr>
        <p:spPr>
          <a:xfrm flipV="1">
            <a:off x="9090720" y="4237920"/>
            <a:ext cx="223920" cy="3326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6" name="Shape 63"/>
          <p:cNvSpPr/>
          <p:nvPr/>
        </p:nvSpPr>
        <p:spPr>
          <a:xfrm flipV="1">
            <a:off x="9314640" y="3420360"/>
            <a:ext cx="223920" cy="8175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7" name="Shape 64"/>
          <p:cNvSpPr/>
          <p:nvPr/>
        </p:nvSpPr>
        <p:spPr>
          <a:xfrm flipV="1">
            <a:off x="9538560" y="2859120"/>
            <a:ext cx="223560" cy="5612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8" name="Shape 65"/>
          <p:cNvSpPr/>
          <p:nvPr/>
        </p:nvSpPr>
        <p:spPr>
          <a:xfrm>
            <a:off x="9762120" y="2859120"/>
            <a:ext cx="223920" cy="203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9" name="Shape 66"/>
          <p:cNvSpPr/>
          <p:nvPr/>
        </p:nvSpPr>
        <p:spPr>
          <a:xfrm>
            <a:off x="9986040" y="3062520"/>
            <a:ext cx="223920" cy="78408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0" name="Shape 67"/>
          <p:cNvSpPr/>
          <p:nvPr/>
        </p:nvSpPr>
        <p:spPr>
          <a:xfrm>
            <a:off x="10209960" y="3846600"/>
            <a:ext cx="223560" cy="65376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1" name="Shape 68"/>
          <p:cNvSpPr/>
          <p:nvPr/>
        </p:nvSpPr>
        <p:spPr>
          <a:xfrm flipV="1">
            <a:off x="10433520" y="4431960"/>
            <a:ext cx="223920" cy="6840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400" rIns="90000" bIns="234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2" name="Shape 69"/>
          <p:cNvSpPr/>
          <p:nvPr/>
        </p:nvSpPr>
        <p:spPr>
          <a:xfrm flipV="1">
            <a:off x="10657440" y="3703320"/>
            <a:ext cx="223920" cy="728640"/>
          </a:xfrm>
          <a:prstGeom prst="line">
            <a:avLst/>
          </a:prstGeom>
          <a:ln w="27940">
            <a:solidFill>
              <a:srgbClr val="FFD166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3" name="Text 70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суточный цикл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рабочее время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ночной спад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Пример: продажи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Календарь, праздники и акции могут создавать повторения.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2" name="Shape 48"/>
          <p:cNvSpPr/>
          <p:nvPr/>
        </p:nvSpPr>
        <p:spPr>
          <a:xfrm>
            <a:off x="6217920" y="1645920"/>
            <a:ext cx="5028120" cy="4022280"/>
          </a:xfrm>
          <a:prstGeom prst="roundRect">
            <a:avLst>
              <a:gd name="adj" fmla="val 2727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3" name="Shape 49"/>
          <p:cNvSpPr/>
          <p:nvPr/>
        </p:nvSpPr>
        <p:spPr>
          <a:xfrm>
            <a:off x="6537960" y="5303520"/>
            <a:ext cx="443484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4" name="Shape 50"/>
          <p:cNvSpPr/>
          <p:nvPr/>
        </p:nvSpPr>
        <p:spPr>
          <a:xfrm flipV="1">
            <a:off x="6537960" y="1965960"/>
            <a:ext cx="360" cy="33375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5" name="Shape 51"/>
          <p:cNvSpPr/>
          <p:nvPr/>
        </p:nvSpPr>
        <p:spPr>
          <a:xfrm flipV="1">
            <a:off x="6629400" y="3716640"/>
            <a:ext cx="212400" cy="4528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6" name="Shape 52"/>
          <p:cNvSpPr/>
          <p:nvPr/>
        </p:nvSpPr>
        <p:spPr>
          <a:xfrm flipV="1">
            <a:off x="6841800" y="2860200"/>
            <a:ext cx="212760" cy="8564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7" name="Shape 53"/>
          <p:cNvSpPr/>
          <p:nvPr/>
        </p:nvSpPr>
        <p:spPr>
          <a:xfrm>
            <a:off x="7054560" y="2860200"/>
            <a:ext cx="212400" cy="11365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8" name="Shape 54"/>
          <p:cNvSpPr/>
          <p:nvPr/>
        </p:nvSpPr>
        <p:spPr>
          <a:xfrm>
            <a:off x="7266960" y="3996720"/>
            <a:ext cx="212760" cy="501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9" name="Shape 55"/>
          <p:cNvSpPr/>
          <p:nvPr/>
        </p:nvSpPr>
        <p:spPr>
          <a:xfrm>
            <a:off x="7479720" y="4498560"/>
            <a:ext cx="212400" cy="2304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0" name="Shape 56"/>
          <p:cNvSpPr/>
          <p:nvPr/>
        </p:nvSpPr>
        <p:spPr>
          <a:xfrm flipV="1">
            <a:off x="7692120" y="4498560"/>
            <a:ext cx="212760" cy="2304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1" name="Shape 57"/>
          <p:cNvSpPr/>
          <p:nvPr/>
        </p:nvSpPr>
        <p:spPr>
          <a:xfrm flipV="1">
            <a:off x="7904880" y="3996720"/>
            <a:ext cx="212400" cy="501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2" name="Shape 58"/>
          <p:cNvSpPr/>
          <p:nvPr/>
        </p:nvSpPr>
        <p:spPr>
          <a:xfrm flipV="1">
            <a:off x="8117280" y="3637440"/>
            <a:ext cx="212760" cy="35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3" name="Shape 59"/>
          <p:cNvSpPr/>
          <p:nvPr/>
        </p:nvSpPr>
        <p:spPr>
          <a:xfrm flipV="1">
            <a:off x="8330040" y="2939400"/>
            <a:ext cx="212400" cy="6980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4" name="Shape 60"/>
          <p:cNvSpPr/>
          <p:nvPr/>
        </p:nvSpPr>
        <p:spPr>
          <a:xfrm>
            <a:off x="8542440" y="2939400"/>
            <a:ext cx="212760" cy="1230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5" name="Shape 61"/>
          <p:cNvSpPr/>
          <p:nvPr/>
        </p:nvSpPr>
        <p:spPr>
          <a:xfrm>
            <a:off x="8755200" y="4169520"/>
            <a:ext cx="212760" cy="4528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6" name="Shape 62"/>
          <p:cNvSpPr/>
          <p:nvPr/>
        </p:nvSpPr>
        <p:spPr>
          <a:xfrm>
            <a:off x="8967960" y="4622400"/>
            <a:ext cx="212400" cy="792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7" name="Shape 63"/>
          <p:cNvSpPr/>
          <p:nvPr/>
        </p:nvSpPr>
        <p:spPr>
          <a:xfrm flipV="1">
            <a:off x="9180360" y="4342320"/>
            <a:ext cx="212760" cy="35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8" name="Shape 64"/>
          <p:cNvSpPr/>
          <p:nvPr/>
        </p:nvSpPr>
        <p:spPr>
          <a:xfrm flipV="1">
            <a:off x="9393120" y="3840480"/>
            <a:ext cx="212400" cy="501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9" name="Shape 65"/>
          <p:cNvSpPr/>
          <p:nvPr/>
        </p:nvSpPr>
        <p:spPr>
          <a:xfrm flipV="1">
            <a:off x="9605520" y="3609720"/>
            <a:ext cx="212760" cy="23076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0" name="Shape 66"/>
          <p:cNvSpPr/>
          <p:nvPr/>
        </p:nvSpPr>
        <p:spPr>
          <a:xfrm flipV="1">
            <a:off x="9818280" y="3063240"/>
            <a:ext cx="212400" cy="5464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1" name="Shape 67"/>
          <p:cNvSpPr/>
          <p:nvPr/>
        </p:nvSpPr>
        <p:spPr>
          <a:xfrm>
            <a:off x="10030680" y="3063240"/>
            <a:ext cx="212760" cy="12790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2" name="Shape 68"/>
          <p:cNvSpPr/>
          <p:nvPr/>
        </p:nvSpPr>
        <p:spPr>
          <a:xfrm>
            <a:off x="10243440" y="4342320"/>
            <a:ext cx="212400" cy="35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3" name="Shape 69"/>
          <p:cNvSpPr/>
          <p:nvPr/>
        </p:nvSpPr>
        <p:spPr>
          <a:xfrm flipV="1">
            <a:off x="10455840" y="4622400"/>
            <a:ext cx="212760" cy="792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200" rIns="90000" bIns="342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4" name="Shape 70"/>
          <p:cNvSpPr/>
          <p:nvPr/>
        </p:nvSpPr>
        <p:spPr>
          <a:xfrm flipV="1">
            <a:off x="10668600" y="4169520"/>
            <a:ext cx="212760" cy="4528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5" name="Text 71"/>
          <p:cNvSpPr/>
          <p:nvPr/>
        </p:nvSpPr>
        <p:spPr>
          <a:xfrm>
            <a:off x="777240" y="1691640"/>
            <a:ext cx="4936680" cy="383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праздники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скидки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сезон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Periodogram: идея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Ищем, какие ритмы особенно заметны.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924" name="Image 0" descr="/mnt/data/wide_stylized_infographic_like_scene_in_a_knitted_batch_4.png"/>
          <p:cNvPicPr/>
          <p:nvPr/>
        </p:nvPicPr>
        <p:blipFill>
          <a:blip r:embed="rId3"/>
          <a:srcRect l="15267" r="15267"/>
          <a:stretch/>
        </p:blipFill>
        <p:spPr>
          <a:xfrm>
            <a:off x="6126480" y="1463040"/>
            <a:ext cx="5302440" cy="429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25" name="Text 48"/>
          <p:cNvSpPr/>
          <p:nvPr/>
        </p:nvSpPr>
        <p:spPr>
          <a:xfrm>
            <a:off x="777240" y="1783080"/>
            <a:ext cx="4845240" cy="365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Совет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от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Игоря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Сначала спросите предметную область: какой ритм вообще возможен?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4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45D483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5" name="Text 49"/>
          <p:cNvSpPr/>
          <p:nvPr/>
        </p:nvSpPr>
        <p:spPr>
          <a:xfrm>
            <a:off x="1051560" y="1965960"/>
            <a:ext cx="996588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24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6" name="Text 50"/>
          <p:cNvSpPr/>
          <p:nvPr/>
        </p:nvSpPr>
        <p:spPr>
          <a:xfrm>
            <a:off x="1234440" y="2743200"/>
            <a:ext cx="9600120" cy="12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lnSpcReduction="1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Желательно, чтобы </a:t>
            </a:r>
            <a:r>
              <a:rPr lang="ru-RU" sz="2700" b="1" dirty="0">
                <a:solidFill>
                  <a:srgbClr val="F4F7FB"/>
                </a:solidFill>
                <a:latin typeface="Arial"/>
                <a:ea typeface="Arial"/>
              </a:rPr>
              <a:t>п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ериодичность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была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не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только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видна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,</a:t>
            </a:r>
            <a:endParaRPr lang="en-US" sz="2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но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и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хоть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как-то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27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объяснима</a:t>
            </a:r>
            <a:r>
              <a:rPr lang="en-US" sz="27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en-US" sz="2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7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8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9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0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1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2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3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4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5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6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7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8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9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0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1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2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3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4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5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6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7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8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99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0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1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2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3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4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5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6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7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8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9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0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1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2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3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4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5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6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7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8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9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0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1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2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3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Практическая история: коронавирус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4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Нам нужен реальный ряд, где видны накопление, волны и шум.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025" name="Image 0" descr="/mnt/data/a_wide_cozy_knitted_crochet_themed_infographic_sc_batch_3.png"/>
          <p:cNvPicPr/>
          <p:nvPr/>
        </p:nvPicPr>
        <p:blipFill>
          <a:blip r:embed="rId3"/>
          <a:srcRect l="15267" r="15267"/>
          <a:stretch/>
        </p:blipFill>
        <p:spPr>
          <a:xfrm>
            <a:off x="1218840" y="1884870"/>
            <a:ext cx="10082640" cy="429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6" name="Text 48"/>
          <p:cNvSpPr/>
          <p:nvPr/>
        </p:nvSpPr>
        <p:spPr>
          <a:xfrm>
            <a:off x="777240" y="1783080"/>
            <a:ext cx="4845240" cy="365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7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8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9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0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1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2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3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4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5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6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7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8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9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0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1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2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3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4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5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6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7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8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9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0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1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2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3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4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5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6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7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8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9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0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1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2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3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4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5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6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7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8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9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0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1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2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3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Какие у нас данные?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4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Страны × даты × накопленные значения.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5" name="Text 48"/>
          <p:cNvSpPr/>
          <p:nvPr/>
        </p:nvSpPr>
        <p:spPr>
          <a:xfrm>
            <a:off x="777240" y="1691640"/>
            <a:ext cx="5119560" cy="393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каждая страна — строка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даты — много столбцов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значения накопительные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хотим увидеть динамику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6" name="Shape 49"/>
          <p:cNvSpPr/>
          <p:nvPr/>
        </p:nvSpPr>
        <p:spPr>
          <a:xfrm>
            <a:off x="6400800" y="1828800"/>
            <a:ext cx="4479480" cy="3473640"/>
          </a:xfrm>
          <a:prstGeom prst="roundRect">
            <a:avLst>
              <a:gd name="adj" fmla="val 3158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7" name="Shape 50"/>
          <p:cNvSpPr/>
          <p:nvPr/>
        </p:nvSpPr>
        <p:spPr>
          <a:xfrm>
            <a:off x="6720840" y="4937760"/>
            <a:ext cx="38862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8" name="Shape 51"/>
          <p:cNvSpPr/>
          <p:nvPr/>
        </p:nvSpPr>
        <p:spPr>
          <a:xfrm flipV="1">
            <a:off x="6720840" y="2148840"/>
            <a:ext cx="360" cy="278892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9" name="Shape 52"/>
          <p:cNvSpPr/>
          <p:nvPr/>
        </p:nvSpPr>
        <p:spPr>
          <a:xfrm flipV="1">
            <a:off x="6997320" y="4328640"/>
            <a:ext cx="555480" cy="17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0" name="Shape 53"/>
          <p:cNvSpPr/>
          <p:nvPr/>
        </p:nvSpPr>
        <p:spPr>
          <a:xfrm flipV="1">
            <a:off x="7552800" y="3918960"/>
            <a:ext cx="555480" cy="4096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1" name="Shape 54"/>
          <p:cNvSpPr/>
          <p:nvPr/>
        </p:nvSpPr>
        <p:spPr>
          <a:xfrm flipV="1">
            <a:off x="8108280" y="3663000"/>
            <a:ext cx="555480" cy="255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2" name="Shape 55"/>
          <p:cNvSpPr/>
          <p:nvPr/>
        </p:nvSpPr>
        <p:spPr>
          <a:xfrm flipV="1">
            <a:off x="8663760" y="3304440"/>
            <a:ext cx="555480" cy="358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3" name="Shape 56"/>
          <p:cNvSpPr/>
          <p:nvPr/>
        </p:nvSpPr>
        <p:spPr>
          <a:xfrm flipV="1">
            <a:off x="9219240" y="2971800"/>
            <a:ext cx="55548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4" name="Shape 57"/>
          <p:cNvSpPr/>
          <p:nvPr/>
        </p:nvSpPr>
        <p:spPr>
          <a:xfrm flipV="1">
            <a:off x="9774720" y="2689920"/>
            <a:ext cx="555480" cy="28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0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1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2" name="Text 47"/>
          <p:cNvSpPr/>
          <p:nvPr/>
        </p:nvSpPr>
        <p:spPr>
          <a:xfrm>
            <a:off x="561840" y="61848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запускаем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модели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,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пока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поняли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форму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данных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0" name="Text 55"/>
          <p:cNvSpPr/>
          <p:nvPr/>
        </p:nvSpPr>
        <p:spPr>
          <a:xfrm>
            <a:off x="822960" y="1874520"/>
            <a:ext cx="4753800" cy="292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968A01-6E6B-8EEA-8088-D20EF5444B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914"/>
          <a:stretch>
            <a:fillRect/>
          </a:stretch>
        </p:blipFill>
        <p:spPr>
          <a:xfrm>
            <a:off x="5910540" y="1497870"/>
            <a:ext cx="5689980" cy="398709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F07697-EAD0-F8D8-BB8C-2865B3445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Shape 0">
            <a:extLst>
              <a:ext uri="{FF2B5EF4-FFF2-40B4-BE49-F238E27FC236}">
                <a16:creationId xmlns:a16="http://schemas.microsoft.com/office/drawing/2014/main" id="{55F7DC61-8206-A5DA-47FF-D796B37769DC}"/>
              </a:ext>
            </a:extLst>
          </p:cNvPr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6" name="Shape 1">
            <a:extLst>
              <a:ext uri="{FF2B5EF4-FFF2-40B4-BE49-F238E27FC236}">
                <a16:creationId xmlns:a16="http://schemas.microsoft.com/office/drawing/2014/main" id="{17CA5C1F-DF3A-73B8-F942-A03113557697}"/>
              </a:ext>
            </a:extLst>
          </p:cNvPr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7" name="Shape 2">
            <a:extLst>
              <a:ext uri="{FF2B5EF4-FFF2-40B4-BE49-F238E27FC236}">
                <a16:creationId xmlns:a16="http://schemas.microsoft.com/office/drawing/2014/main" id="{A09E8028-0DCF-5FF0-FB31-78498F76C6C0}"/>
              </a:ext>
            </a:extLst>
          </p:cNvPr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8" name="Shape 3">
            <a:extLst>
              <a:ext uri="{FF2B5EF4-FFF2-40B4-BE49-F238E27FC236}">
                <a16:creationId xmlns:a16="http://schemas.microsoft.com/office/drawing/2014/main" id="{9AE76279-6B28-364D-1CB3-FF462F0F50FB}"/>
              </a:ext>
            </a:extLst>
          </p:cNvPr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9" name="Shape 4">
            <a:extLst>
              <a:ext uri="{FF2B5EF4-FFF2-40B4-BE49-F238E27FC236}">
                <a16:creationId xmlns:a16="http://schemas.microsoft.com/office/drawing/2014/main" id="{70BE1734-DC3A-14AF-5ACE-A992A01F3C47}"/>
              </a:ext>
            </a:extLst>
          </p:cNvPr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0" name="Shape 5">
            <a:extLst>
              <a:ext uri="{FF2B5EF4-FFF2-40B4-BE49-F238E27FC236}">
                <a16:creationId xmlns:a16="http://schemas.microsoft.com/office/drawing/2014/main" id="{20A5AEEC-2BFD-4FCF-0E8B-762E09C475BD}"/>
              </a:ext>
            </a:extLst>
          </p:cNvPr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1" name="Shape 6">
            <a:extLst>
              <a:ext uri="{FF2B5EF4-FFF2-40B4-BE49-F238E27FC236}">
                <a16:creationId xmlns:a16="http://schemas.microsoft.com/office/drawing/2014/main" id="{57D58CAC-D0C7-F4D9-6252-41F01AA80718}"/>
              </a:ext>
            </a:extLst>
          </p:cNvPr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2" name="Shape 7">
            <a:extLst>
              <a:ext uri="{FF2B5EF4-FFF2-40B4-BE49-F238E27FC236}">
                <a16:creationId xmlns:a16="http://schemas.microsoft.com/office/drawing/2014/main" id="{22AA4529-1598-74CB-C1DD-30BC7B4D8253}"/>
              </a:ext>
            </a:extLst>
          </p:cNvPr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3" name="Shape 8">
            <a:extLst>
              <a:ext uri="{FF2B5EF4-FFF2-40B4-BE49-F238E27FC236}">
                <a16:creationId xmlns:a16="http://schemas.microsoft.com/office/drawing/2014/main" id="{DF361B90-D444-F733-AF0A-1297866420CF}"/>
              </a:ext>
            </a:extLst>
          </p:cNvPr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4" name="Shape 9">
            <a:extLst>
              <a:ext uri="{FF2B5EF4-FFF2-40B4-BE49-F238E27FC236}">
                <a16:creationId xmlns:a16="http://schemas.microsoft.com/office/drawing/2014/main" id="{3FA81106-F5AC-4D0B-2DFA-0042D14FA1B9}"/>
              </a:ext>
            </a:extLst>
          </p:cNvPr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5" name="Shape 10">
            <a:extLst>
              <a:ext uri="{FF2B5EF4-FFF2-40B4-BE49-F238E27FC236}">
                <a16:creationId xmlns:a16="http://schemas.microsoft.com/office/drawing/2014/main" id="{DC423DDD-D37D-0340-A42F-6037D7BEB0B3}"/>
              </a:ext>
            </a:extLst>
          </p:cNvPr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6" name="Shape 11">
            <a:extLst>
              <a:ext uri="{FF2B5EF4-FFF2-40B4-BE49-F238E27FC236}">
                <a16:creationId xmlns:a16="http://schemas.microsoft.com/office/drawing/2014/main" id="{07920470-8FDC-E6D8-5031-6672B09BF365}"/>
              </a:ext>
            </a:extLst>
          </p:cNvPr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7" name="Shape 12">
            <a:extLst>
              <a:ext uri="{FF2B5EF4-FFF2-40B4-BE49-F238E27FC236}">
                <a16:creationId xmlns:a16="http://schemas.microsoft.com/office/drawing/2014/main" id="{20FCE97E-E3F3-45BF-9027-78CD642F1B08}"/>
              </a:ext>
            </a:extLst>
          </p:cNvPr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8" name="Shape 13">
            <a:extLst>
              <a:ext uri="{FF2B5EF4-FFF2-40B4-BE49-F238E27FC236}">
                <a16:creationId xmlns:a16="http://schemas.microsoft.com/office/drawing/2014/main" id="{41A37BB0-B471-62EE-B81D-7AF1671ABD21}"/>
              </a:ext>
            </a:extLst>
          </p:cNvPr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9" name="Shape 14">
            <a:extLst>
              <a:ext uri="{FF2B5EF4-FFF2-40B4-BE49-F238E27FC236}">
                <a16:creationId xmlns:a16="http://schemas.microsoft.com/office/drawing/2014/main" id="{2998A282-537A-1C63-1E17-1C5E2798DAB2}"/>
              </a:ext>
            </a:extLst>
          </p:cNvPr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0" name="Shape 15">
            <a:extLst>
              <a:ext uri="{FF2B5EF4-FFF2-40B4-BE49-F238E27FC236}">
                <a16:creationId xmlns:a16="http://schemas.microsoft.com/office/drawing/2014/main" id="{D8D3EFCA-BC4C-96D1-E41D-3AF46EE8D549}"/>
              </a:ext>
            </a:extLst>
          </p:cNvPr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1" name="Shape 16">
            <a:extLst>
              <a:ext uri="{FF2B5EF4-FFF2-40B4-BE49-F238E27FC236}">
                <a16:creationId xmlns:a16="http://schemas.microsoft.com/office/drawing/2014/main" id="{76EB5E09-0675-4144-F8EB-08FA75AEA818}"/>
              </a:ext>
            </a:extLst>
          </p:cNvPr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2" name="Shape 17">
            <a:extLst>
              <a:ext uri="{FF2B5EF4-FFF2-40B4-BE49-F238E27FC236}">
                <a16:creationId xmlns:a16="http://schemas.microsoft.com/office/drawing/2014/main" id="{FBDDDB40-5B72-0105-B6F6-3431C1386090}"/>
              </a:ext>
            </a:extLst>
          </p:cNvPr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3" name="Shape 18">
            <a:extLst>
              <a:ext uri="{FF2B5EF4-FFF2-40B4-BE49-F238E27FC236}">
                <a16:creationId xmlns:a16="http://schemas.microsoft.com/office/drawing/2014/main" id="{19ED77A3-3245-DD14-4A4E-A505117E1E01}"/>
              </a:ext>
            </a:extLst>
          </p:cNvPr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4" name="Shape 19">
            <a:extLst>
              <a:ext uri="{FF2B5EF4-FFF2-40B4-BE49-F238E27FC236}">
                <a16:creationId xmlns:a16="http://schemas.microsoft.com/office/drawing/2014/main" id="{2EDD3A7B-6658-D3E9-4DC3-62DF3EF18C16}"/>
              </a:ext>
            </a:extLst>
          </p:cNvPr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5" name="Shape 20">
            <a:extLst>
              <a:ext uri="{FF2B5EF4-FFF2-40B4-BE49-F238E27FC236}">
                <a16:creationId xmlns:a16="http://schemas.microsoft.com/office/drawing/2014/main" id="{D2C4CDA4-12A0-A973-396C-678EC4648B3F}"/>
              </a:ext>
            </a:extLst>
          </p:cNvPr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6" name="Shape 21">
            <a:extLst>
              <a:ext uri="{FF2B5EF4-FFF2-40B4-BE49-F238E27FC236}">
                <a16:creationId xmlns:a16="http://schemas.microsoft.com/office/drawing/2014/main" id="{B27CFE45-94A1-3F36-8568-A2FDAE644000}"/>
              </a:ext>
            </a:extLst>
          </p:cNvPr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7" name="Shape 22">
            <a:extLst>
              <a:ext uri="{FF2B5EF4-FFF2-40B4-BE49-F238E27FC236}">
                <a16:creationId xmlns:a16="http://schemas.microsoft.com/office/drawing/2014/main" id="{030CBD7A-A956-FACD-8130-0A87E4ADD9A4}"/>
              </a:ext>
            </a:extLst>
          </p:cNvPr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8" name="Shape 23">
            <a:extLst>
              <a:ext uri="{FF2B5EF4-FFF2-40B4-BE49-F238E27FC236}">
                <a16:creationId xmlns:a16="http://schemas.microsoft.com/office/drawing/2014/main" id="{EB1FE622-58B5-0171-4BE4-6463CD823BBF}"/>
              </a:ext>
            </a:extLst>
          </p:cNvPr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9" name="Shape 24">
            <a:extLst>
              <a:ext uri="{FF2B5EF4-FFF2-40B4-BE49-F238E27FC236}">
                <a16:creationId xmlns:a16="http://schemas.microsoft.com/office/drawing/2014/main" id="{99BEBDBE-593B-DCCC-398E-81DC54320476}"/>
              </a:ext>
            </a:extLst>
          </p:cNvPr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0" name="Shape 25">
            <a:extLst>
              <a:ext uri="{FF2B5EF4-FFF2-40B4-BE49-F238E27FC236}">
                <a16:creationId xmlns:a16="http://schemas.microsoft.com/office/drawing/2014/main" id="{D54CA7F4-E369-E7D4-5A52-4D1A414348EC}"/>
              </a:ext>
            </a:extLst>
          </p:cNvPr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1" name="Shape 26">
            <a:extLst>
              <a:ext uri="{FF2B5EF4-FFF2-40B4-BE49-F238E27FC236}">
                <a16:creationId xmlns:a16="http://schemas.microsoft.com/office/drawing/2014/main" id="{FA455283-CFB5-AAA7-008A-50F8A8D0FF87}"/>
              </a:ext>
            </a:extLst>
          </p:cNvPr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2" name="Shape 27">
            <a:extLst>
              <a:ext uri="{FF2B5EF4-FFF2-40B4-BE49-F238E27FC236}">
                <a16:creationId xmlns:a16="http://schemas.microsoft.com/office/drawing/2014/main" id="{1ACEC7FC-7646-E4D5-178F-3ED75FB05E31}"/>
              </a:ext>
            </a:extLst>
          </p:cNvPr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3" name="Shape 28">
            <a:extLst>
              <a:ext uri="{FF2B5EF4-FFF2-40B4-BE49-F238E27FC236}">
                <a16:creationId xmlns:a16="http://schemas.microsoft.com/office/drawing/2014/main" id="{4102B5A6-FC69-4FD3-76C2-BEE0959DE1BE}"/>
              </a:ext>
            </a:extLst>
          </p:cNvPr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4" name="Shape 29">
            <a:extLst>
              <a:ext uri="{FF2B5EF4-FFF2-40B4-BE49-F238E27FC236}">
                <a16:creationId xmlns:a16="http://schemas.microsoft.com/office/drawing/2014/main" id="{A313BF0D-8FB6-31FE-FAE3-558F9A2EBDC9}"/>
              </a:ext>
            </a:extLst>
          </p:cNvPr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5" name="Shape 30">
            <a:extLst>
              <a:ext uri="{FF2B5EF4-FFF2-40B4-BE49-F238E27FC236}">
                <a16:creationId xmlns:a16="http://schemas.microsoft.com/office/drawing/2014/main" id="{E3E5C636-96C8-2583-F7E0-86EB67D123F5}"/>
              </a:ext>
            </a:extLst>
          </p:cNvPr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6" name="Shape 31">
            <a:extLst>
              <a:ext uri="{FF2B5EF4-FFF2-40B4-BE49-F238E27FC236}">
                <a16:creationId xmlns:a16="http://schemas.microsoft.com/office/drawing/2014/main" id="{BB1C143C-C271-3AA0-7705-5611BA11FAC4}"/>
              </a:ext>
            </a:extLst>
          </p:cNvPr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7" name="Shape 32">
            <a:extLst>
              <a:ext uri="{FF2B5EF4-FFF2-40B4-BE49-F238E27FC236}">
                <a16:creationId xmlns:a16="http://schemas.microsoft.com/office/drawing/2014/main" id="{A646C3F1-1BBB-C6A2-C250-2B4B0257793E}"/>
              </a:ext>
            </a:extLst>
          </p:cNvPr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8" name="Shape 33">
            <a:extLst>
              <a:ext uri="{FF2B5EF4-FFF2-40B4-BE49-F238E27FC236}">
                <a16:creationId xmlns:a16="http://schemas.microsoft.com/office/drawing/2014/main" id="{A6B1CB64-8F96-B032-0EF8-C52B568DDCB1}"/>
              </a:ext>
            </a:extLst>
          </p:cNvPr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9" name="Shape 34">
            <a:extLst>
              <a:ext uri="{FF2B5EF4-FFF2-40B4-BE49-F238E27FC236}">
                <a16:creationId xmlns:a16="http://schemas.microsoft.com/office/drawing/2014/main" id="{401AEBC3-AD15-91DD-E0B6-C42D4A8B9F53}"/>
              </a:ext>
            </a:extLst>
          </p:cNvPr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0" name="Shape 35">
            <a:extLst>
              <a:ext uri="{FF2B5EF4-FFF2-40B4-BE49-F238E27FC236}">
                <a16:creationId xmlns:a16="http://schemas.microsoft.com/office/drawing/2014/main" id="{66FF5420-63DC-94B1-F88F-C38468478C70}"/>
              </a:ext>
            </a:extLst>
          </p:cNvPr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1" name="Shape 36">
            <a:extLst>
              <a:ext uri="{FF2B5EF4-FFF2-40B4-BE49-F238E27FC236}">
                <a16:creationId xmlns:a16="http://schemas.microsoft.com/office/drawing/2014/main" id="{CFEA4A12-D2DC-6101-5565-0D222C3CE960}"/>
              </a:ext>
            </a:extLst>
          </p:cNvPr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2" name="Shape 37">
            <a:extLst>
              <a:ext uri="{FF2B5EF4-FFF2-40B4-BE49-F238E27FC236}">
                <a16:creationId xmlns:a16="http://schemas.microsoft.com/office/drawing/2014/main" id="{97813F35-6F7A-6FD3-1056-30CF1989558D}"/>
              </a:ext>
            </a:extLst>
          </p:cNvPr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3" name="Shape 38">
            <a:extLst>
              <a:ext uri="{FF2B5EF4-FFF2-40B4-BE49-F238E27FC236}">
                <a16:creationId xmlns:a16="http://schemas.microsoft.com/office/drawing/2014/main" id="{5A0222CB-807B-C4D4-0725-B90E846C1432}"/>
              </a:ext>
            </a:extLst>
          </p:cNvPr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4" name="Shape 39">
            <a:extLst>
              <a:ext uri="{FF2B5EF4-FFF2-40B4-BE49-F238E27FC236}">
                <a16:creationId xmlns:a16="http://schemas.microsoft.com/office/drawing/2014/main" id="{FA282E45-A645-95B5-CC39-C775B41EB9AE}"/>
              </a:ext>
            </a:extLst>
          </p:cNvPr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5" name="Shape 40">
            <a:extLst>
              <a:ext uri="{FF2B5EF4-FFF2-40B4-BE49-F238E27FC236}">
                <a16:creationId xmlns:a16="http://schemas.microsoft.com/office/drawing/2014/main" id="{7AAE3840-7B1D-5180-2408-A5829833B424}"/>
              </a:ext>
            </a:extLst>
          </p:cNvPr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6" name="Shape 41">
            <a:extLst>
              <a:ext uri="{FF2B5EF4-FFF2-40B4-BE49-F238E27FC236}">
                <a16:creationId xmlns:a16="http://schemas.microsoft.com/office/drawing/2014/main" id="{615EFCA0-FF42-BF33-7FE9-F5883D2F1531}"/>
              </a:ext>
            </a:extLst>
          </p:cNvPr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7" name="Shape 42">
            <a:extLst>
              <a:ext uri="{FF2B5EF4-FFF2-40B4-BE49-F238E27FC236}">
                <a16:creationId xmlns:a16="http://schemas.microsoft.com/office/drawing/2014/main" id="{A8338F01-DB5C-D8E6-344B-9D1725864873}"/>
              </a:ext>
            </a:extLst>
          </p:cNvPr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8" name="Shape 43">
            <a:extLst>
              <a:ext uri="{FF2B5EF4-FFF2-40B4-BE49-F238E27FC236}">
                <a16:creationId xmlns:a16="http://schemas.microsoft.com/office/drawing/2014/main" id="{590F74EF-A42F-EC0A-F8FA-1472BA66FBE4}"/>
              </a:ext>
            </a:extLst>
          </p:cNvPr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9" name="Shape 44">
            <a:extLst>
              <a:ext uri="{FF2B5EF4-FFF2-40B4-BE49-F238E27FC236}">
                <a16:creationId xmlns:a16="http://schemas.microsoft.com/office/drawing/2014/main" id="{61B807B4-B2C4-45DD-2E46-DC3B406ADC5A}"/>
              </a:ext>
            </a:extLst>
          </p:cNvPr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0" name="Text 45">
            <a:extLst>
              <a:ext uri="{FF2B5EF4-FFF2-40B4-BE49-F238E27FC236}">
                <a16:creationId xmlns:a16="http://schemas.microsoft.com/office/drawing/2014/main" id="{7045B1C7-B08E-B8FF-F51C-1C8F85005C97}"/>
              </a:ext>
            </a:extLst>
          </p:cNvPr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1" name="Text 46">
            <a:extLst>
              <a:ext uri="{FF2B5EF4-FFF2-40B4-BE49-F238E27FC236}">
                <a16:creationId xmlns:a16="http://schemas.microsoft.com/office/drawing/2014/main" id="{F3FE7D4A-60D3-D70A-AC92-A90ECDA1DF18}"/>
              </a:ext>
            </a:extLst>
          </p:cNvPr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32" name="Text 47">
            <a:extLst>
              <a:ext uri="{FF2B5EF4-FFF2-40B4-BE49-F238E27FC236}">
                <a16:creationId xmlns:a16="http://schemas.microsoft.com/office/drawing/2014/main" id="{77C27872-9993-8F50-7405-D7A48042703D}"/>
              </a:ext>
            </a:extLst>
          </p:cNvPr>
          <p:cNvSpPr/>
          <p:nvPr/>
        </p:nvSpPr>
        <p:spPr>
          <a:xfrm>
            <a:off x="561840" y="61848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запускаем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модели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,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пока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поняли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форму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данных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0" name="Text 55">
            <a:extLst>
              <a:ext uri="{FF2B5EF4-FFF2-40B4-BE49-F238E27FC236}">
                <a16:creationId xmlns:a16="http://schemas.microsoft.com/office/drawing/2014/main" id="{D0B751BA-FA4A-BCCA-7AAA-9101E8E42724}"/>
              </a:ext>
            </a:extLst>
          </p:cNvPr>
          <p:cNvSpPr/>
          <p:nvPr/>
        </p:nvSpPr>
        <p:spPr>
          <a:xfrm>
            <a:off x="822960" y="1874520"/>
            <a:ext cx="4753800" cy="292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20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BEEC97-5AEA-4068-8318-24CEB0304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220" y="1361355"/>
            <a:ext cx="3732360" cy="50258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31435F-C498-A77A-DE8B-FFD55AC3E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1" y="1512900"/>
            <a:ext cx="7397594" cy="43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502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3938B-C18E-322D-F3EB-8F96B8A8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392505-15E2-AFF0-EB29-4D85D847EC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56" b="1666"/>
          <a:stretch>
            <a:fillRect/>
          </a:stretch>
        </p:blipFill>
        <p:spPr>
          <a:xfrm>
            <a:off x="103915" y="161925"/>
            <a:ext cx="6535869" cy="6534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CB07E0-85EE-234D-D0FC-D6A6FC18E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571" y="5095800"/>
            <a:ext cx="5763429" cy="10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911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82394E-0D09-04A3-9CAD-026ACAC3A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1322E5-E298-FEAE-E7A2-636E98C57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436" y="1228407"/>
            <a:ext cx="4677428" cy="4553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40C0D4-31C5-2F8E-DE36-3EFC3B78F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42575"/>
            <a:ext cx="5934903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165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FDF88F-E7A9-5EE3-D12E-ECFBECEF8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75E422-77C9-EC46-3227-06C889D81C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94" r="1485"/>
          <a:stretch>
            <a:fillRect/>
          </a:stretch>
        </p:blipFill>
        <p:spPr>
          <a:xfrm>
            <a:off x="438150" y="350822"/>
            <a:ext cx="11572875" cy="61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833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665ACF-A581-CDAD-9273-14C020473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5633"/>
            <a:ext cx="12192000" cy="616673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C0A8E3-CAB1-8909-EC89-7D376011B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Shape 0">
            <a:extLst>
              <a:ext uri="{FF2B5EF4-FFF2-40B4-BE49-F238E27FC236}">
                <a16:creationId xmlns:a16="http://schemas.microsoft.com/office/drawing/2014/main" id="{ABE1F7AB-8C95-BD54-5B72-2F76DAF79C24}"/>
              </a:ext>
            </a:extLst>
          </p:cNvPr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6" name="Shape 1">
            <a:extLst>
              <a:ext uri="{FF2B5EF4-FFF2-40B4-BE49-F238E27FC236}">
                <a16:creationId xmlns:a16="http://schemas.microsoft.com/office/drawing/2014/main" id="{9E848B5B-5F5D-361A-248C-2BA2521BC2AE}"/>
              </a:ext>
            </a:extLst>
          </p:cNvPr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7" name="Shape 2">
            <a:extLst>
              <a:ext uri="{FF2B5EF4-FFF2-40B4-BE49-F238E27FC236}">
                <a16:creationId xmlns:a16="http://schemas.microsoft.com/office/drawing/2014/main" id="{8B66FFE8-27A9-8C14-769B-8113858B9596}"/>
              </a:ext>
            </a:extLst>
          </p:cNvPr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8" name="Shape 3">
            <a:extLst>
              <a:ext uri="{FF2B5EF4-FFF2-40B4-BE49-F238E27FC236}">
                <a16:creationId xmlns:a16="http://schemas.microsoft.com/office/drawing/2014/main" id="{13D6DBD1-AA3F-6D57-0DCD-C28250EB6AA0}"/>
              </a:ext>
            </a:extLst>
          </p:cNvPr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9" name="Shape 4">
            <a:extLst>
              <a:ext uri="{FF2B5EF4-FFF2-40B4-BE49-F238E27FC236}">
                <a16:creationId xmlns:a16="http://schemas.microsoft.com/office/drawing/2014/main" id="{EA12E7C1-462F-87A5-DCCF-B3A0719D054C}"/>
              </a:ext>
            </a:extLst>
          </p:cNvPr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0" name="Shape 5">
            <a:extLst>
              <a:ext uri="{FF2B5EF4-FFF2-40B4-BE49-F238E27FC236}">
                <a16:creationId xmlns:a16="http://schemas.microsoft.com/office/drawing/2014/main" id="{BDC36204-ED23-98FF-5D6A-9EC1FAB88150}"/>
              </a:ext>
            </a:extLst>
          </p:cNvPr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1" name="Shape 6">
            <a:extLst>
              <a:ext uri="{FF2B5EF4-FFF2-40B4-BE49-F238E27FC236}">
                <a16:creationId xmlns:a16="http://schemas.microsoft.com/office/drawing/2014/main" id="{325F98E2-1223-3CA4-2503-4A91F11EE28E}"/>
              </a:ext>
            </a:extLst>
          </p:cNvPr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2" name="Shape 7">
            <a:extLst>
              <a:ext uri="{FF2B5EF4-FFF2-40B4-BE49-F238E27FC236}">
                <a16:creationId xmlns:a16="http://schemas.microsoft.com/office/drawing/2014/main" id="{00ADAA80-4F33-26AB-851B-2C399FADBFAD}"/>
              </a:ext>
            </a:extLst>
          </p:cNvPr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3" name="Shape 8">
            <a:extLst>
              <a:ext uri="{FF2B5EF4-FFF2-40B4-BE49-F238E27FC236}">
                <a16:creationId xmlns:a16="http://schemas.microsoft.com/office/drawing/2014/main" id="{44A3D148-B535-18CE-988A-6017C8CD8642}"/>
              </a:ext>
            </a:extLst>
          </p:cNvPr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4" name="Shape 9">
            <a:extLst>
              <a:ext uri="{FF2B5EF4-FFF2-40B4-BE49-F238E27FC236}">
                <a16:creationId xmlns:a16="http://schemas.microsoft.com/office/drawing/2014/main" id="{848D70DA-FD35-5D59-311E-AB6741DEDE4B}"/>
              </a:ext>
            </a:extLst>
          </p:cNvPr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5" name="Shape 10">
            <a:extLst>
              <a:ext uri="{FF2B5EF4-FFF2-40B4-BE49-F238E27FC236}">
                <a16:creationId xmlns:a16="http://schemas.microsoft.com/office/drawing/2014/main" id="{2E8B338B-DBB5-93E7-3482-53CDAC5582CD}"/>
              </a:ext>
            </a:extLst>
          </p:cNvPr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6" name="Shape 11">
            <a:extLst>
              <a:ext uri="{FF2B5EF4-FFF2-40B4-BE49-F238E27FC236}">
                <a16:creationId xmlns:a16="http://schemas.microsoft.com/office/drawing/2014/main" id="{DA972385-D26D-622D-98A0-57DF08B0A16F}"/>
              </a:ext>
            </a:extLst>
          </p:cNvPr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7" name="Shape 12">
            <a:extLst>
              <a:ext uri="{FF2B5EF4-FFF2-40B4-BE49-F238E27FC236}">
                <a16:creationId xmlns:a16="http://schemas.microsoft.com/office/drawing/2014/main" id="{91919774-115C-8771-BDEC-CCBFEDD05280}"/>
              </a:ext>
            </a:extLst>
          </p:cNvPr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8" name="Shape 13">
            <a:extLst>
              <a:ext uri="{FF2B5EF4-FFF2-40B4-BE49-F238E27FC236}">
                <a16:creationId xmlns:a16="http://schemas.microsoft.com/office/drawing/2014/main" id="{A9B1AF12-E57C-9364-922F-6EE5EAED20E6}"/>
              </a:ext>
            </a:extLst>
          </p:cNvPr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9" name="Shape 14">
            <a:extLst>
              <a:ext uri="{FF2B5EF4-FFF2-40B4-BE49-F238E27FC236}">
                <a16:creationId xmlns:a16="http://schemas.microsoft.com/office/drawing/2014/main" id="{F92E3CED-B28E-B257-73C1-1080A17D7F2A}"/>
              </a:ext>
            </a:extLst>
          </p:cNvPr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0" name="Shape 15">
            <a:extLst>
              <a:ext uri="{FF2B5EF4-FFF2-40B4-BE49-F238E27FC236}">
                <a16:creationId xmlns:a16="http://schemas.microsoft.com/office/drawing/2014/main" id="{2705007A-3F08-93EB-4580-7F2C57DCC459}"/>
              </a:ext>
            </a:extLst>
          </p:cNvPr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1" name="Shape 16">
            <a:extLst>
              <a:ext uri="{FF2B5EF4-FFF2-40B4-BE49-F238E27FC236}">
                <a16:creationId xmlns:a16="http://schemas.microsoft.com/office/drawing/2014/main" id="{272DC539-7D0B-9C93-D6E4-4D14B3ADE5E4}"/>
              </a:ext>
            </a:extLst>
          </p:cNvPr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2" name="Shape 17">
            <a:extLst>
              <a:ext uri="{FF2B5EF4-FFF2-40B4-BE49-F238E27FC236}">
                <a16:creationId xmlns:a16="http://schemas.microsoft.com/office/drawing/2014/main" id="{332CB0D2-F9E2-2375-6E91-BE4E3692C55F}"/>
              </a:ext>
            </a:extLst>
          </p:cNvPr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3" name="Shape 18">
            <a:extLst>
              <a:ext uri="{FF2B5EF4-FFF2-40B4-BE49-F238E27FC236}">
                <a16:creationId xmlns:a16="http://schemas.microsoft.com/office/drawing/2014/main" id="{13F3DACA-405E-D477-BC3B-70C5C697C723}"/>
              </a:ext>
            </a:extLst>
          </p:cNvPr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4" name="Shape 19">
            <a:extLst>
              <a:ext uri="{FF2B5EF4-FFF2-40B4-BE49-F238E27FC236}">
                <a16:creationId xmlns:a16="http://schemas.microsoft.com/office/drawing/2014/main" id="{51854A5C-3B38-6E96-931E-32FC2362CB30}"/>
              </a:ext>
            </a:extLst>
          </p:cNvPr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5" name="Shape 20">
            <a:extLst>
              <a:ext uri="{FF2B5EF4-FFF2-40B4-BE49-F238E27FC236}">
                <a16:creationId xmlns:a16="http://schemas.microsoft.com/office/drawing/2014/main" id="{AF66EFE8-2D3C-D9CD-5DFC-BD1336B4560B}"/>
              </a:ext>
            </a:extLst>
          </p:cNvPr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6" name="Shape 21">
            <a:extLst>
              <a:ext uri="{FF2B5EF4-FFF2-40B4-BE49-F238E27FC236}">
                <a16:creationId xmlns:a16="http://schemas.microsoft.com/office/drawing/2014/main" id="{3F3E2563-AC41-CDFF-9DFF-26388BD213D6}"/>
              </a:ext>
            </a:extLst>
          </p:cNvPr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7" name="Shape 22">
            <a:extLst>
              <a:ext uri="{FF2B5EF4-FFF2-40B4-BE49-F238E27FC236}">
                <a16:creationId xmlns:a16="http://schemas.microsoft.com/office/drawing/2014/main" id="{6E3344B8-3183-EC09-27AB-20814C31C80E}"/>
              </a:ext>
            </a:extLst>
          </p:cNvPr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8" name="Shape 23">
            <a:extLst>
              <a:ext uri="{FF2B5EF4-FFF2-40B4-BE49-F238E27FC236}">
                <a16:creationId xmlns:a16="http://schemas.microsoft.com/office/drawing/2014/main" id="{9C11FA1E-9F25-B494-50B7-1C9EBFDA8B6D}"/>
              </a:ext>
            </a:extLst>
          </p:cNvPr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9" name="Shape 24">
            <a:extLst>
              <a:ext uri="{FF2B5EF4-FFF2-40B4-BE49-F238E27FC236}">
                <a16:creationId xmlns:a16="http://schemas.microsoft.com/office/drawing/2014/main" id="{E1C9D5D0-B9C7-CA2F-A7E4-17B21B424EE7}"/>
              </a:ext>
            </a:extLst>
          </p:cNvPr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0" name="Shape 25">
            <a:extLst>
              <a:ext uri="{FF2B5EF4-FFF2-40B4-BE49-F238E27FC236}">
                <a16:creationId xmlns:a16="http://schemas.microsoft.com/office/drawing/2014/main" id="{57AB4D2E-1DBC-75DA-890E-1B07100F9EB0}"/>
              </a:ext>
            </a:extLst>
          </p:cNvPr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1" name="Shape 26">
            <a:extLst>
              <a:ext uri="{FF2B5EF4-FFF2-40B4-BE49-F238E27FC236}">
                <a16:creationId xmlns:a16="http://schemas.microsoft.com/office/drawing/2014/main" id="{AE5F6AE1-2300-0D7E-39C0-379F48292E2C}"/>
              </a:ext>
            </a:extLst>
          </p:cNvPr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2" name="Shape 27">
            <a:extLst>
              <a:ext uri="{FF2B5EF4-FFF2-40B4-BE49-F238E27FC236}">
                <a16:creationId xmlns:a16="http://schemas.microsoft.com/office/drawing/2014/main" id="{FF728F30-4161-995D-069D-78AC838EF3BC}"/>
              </a:ext>
            </a:extLst>
          </p:cNvPr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3" name="Shape 28">
            <a:extLst>
              <a:ext uri="{FF2B5EF4-FFF2-40B4-BE49-F238E27FC236}">
                <a16:creationId xmlns:a16="http://schemas.microsoft.com/office/drawing/2014/main" id="{C0AFC350-8C5D-C41C-914A-B50928AE9FB3}"/>
              </a:ext>
            </a:extLst>
          </p:cNvPr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4" name="Shape 29">
            <a:extLst>
              <a:ext uri="{FF2B5EF4-FFF2-40B4-BE49-F238E27FC236}">
                <a16:creationId xmlns:a16="http://schemas.microsoft.com/office/drawing/2014/main" id="{C3897D6F-0F08-98C3-A0A9-025A6469C032}"/>
              </a:ext>
            </a:extLst>
          </p:cNvPr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5" name="Shape 30">
            <a:extLst>
              <a:ext uri="{FF2B5EF4-FFF2-40B4-BE49-F238E27FC236}">
                <a16:creationId xmlns:a16="http://schemas.microsoft.com/office/drawing/2014/main" id="{8AEA2591-4CBB-4C6C-30C6-27812516D96C}"/>
              </a:ext>
            </a:extLst>
          </p:cNvPr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6" name="Shape 41">
            <a:extLst>
              <a:ext uri="{FF2B5EF4-FFF2-40B4-BE49-F238E27FC236}">
                <a16:creationId xmlns:a16="http://schemas.microsoft.com/office/drawing/2014/main" id="{458C6434-EE0B-0D0F-232B-47EE8F784DB5}"/>
              </a:ext>
            </a:extLst>
          </p:cNvPr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7" name="Shape 42">
            <a:extLst>
              <a:ext uri="{FF2B5EF4-FFF2-40B4-BE49-F238E27FC236}">
                <a16:creationId xmlns:a16="http://schemas.microsoft.com/office/drawing/2014/main" id="{9D794EE2-1EC8-0761-3AA3-8BA57F40B730}"/>
              </a:ext>
            </a:extLst>
          </p:cNvPr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8" name="Shape 43">
            <a:extLst>
              <a:ext uri="{FF2B5EF4-FFF2-40B4-BE49-F238E27FC236}">
                <a16:creationId xmlns:a16="http://schemas.microsoft.com/office/drawing/2014/main" id="{20182E7A-9E83-F9DE-76E9-860448E67A6B}"/>
              </a:ext>
            </a:extLst>
          </p:cNvPr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9" name="Shape 44">
            <a:extLst>
              <a:ext uri="{FF2B5EF4-FFF2-40B4-BE49-F238E27FC236}">
                <a16:creationId xmlns:a16="http://schemas.microsoft.com/office/drawing/2014/main" id="{778AB243-3010-DE4E-DE8D-2EEA8823572F}"/>
              </a:ext>
            </a:extLst>
          </p:cNvPr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0" name="Text 45">
            <a:extLst>
              <a:ext uri="{FF2B5EF4-FFF2-40B4-BE49-F238E27FC236}">
                <a16:creationId xmlns:a16="http://schemas.microsoft.com/office/drawing/2014/main" id="{D676913C-1368-A8E9-8CDB-08647D9A88AF}"/>
              </a:ext>
            </a:extLst>
          </p:cNvPr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1" name="Text 46">
            <a:extLst>
              <a:ext uri="{FF2B5EF4-FFF2-40B4-BE49-F238E27FC236}">
                <a16:creationId xmlns:a16="http://schemas.microsoft.com/office/drawing/2014/main" id="{4A1692A5-3887-34A1-AA07-55F23709BCA7}"/>
              </a:ext>
            </a:extLst>
          </p:cNvPr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2" name="Text 47">
            <a:extLst>
              <a:ext uri="{FF2B5EF4-FFF2-40B4-BE49-F238E27FC236}">
                <a16:creationId xmlns:a16="http://schemas.microsoft.com/office/drawing/2014/main" id="{D9FC60ED-8D83-8878-1392-923AB2875443}"/>
              </a:ext>
            </a:extLst>
          </p:cNvPr>
          <p:cNvSpPr/>
          <p:nvPr/>
        </p:nvSpPr>
        <p:spPr>
          <a:xfrm>
            <a:off x="677880" y="82440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Для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временного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ряда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даты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должны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стать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осью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u="none" strike="noStrike" dirty="0" err="1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времени</a:t>
            </a:r>
            <a:r>
              <a:rPr lang="en-US" sz="1800" b="0" u="none" strike="noStrike" dirty="0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9405F-3DCF-38E9-B54A-D84C4B2A5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87" y="2214573"/>
            <a:ext cx="3210373" cy="2429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791E86-6327-F495-7DD8-BF569085D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888" y="1556640"/>
            <a:ext cx="7217752" cy="450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0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E908C8-0E18-A2ED-DDED-3298C6AA7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E6318A-DD6E-885D-C1A6-5A5D16884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37" y="0"/>
            <a:ext cx="10790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168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82914C-89AE-AC43-1BAB-4C4820080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1FAA59-757F-893E-F895-86CC60B8D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73" y="332960"/>
            <a:ext cx="6658904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985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FED08D-BCAF-D2ED-34DC-BB87F5E8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438319-F5D5-34EA-9B01-0BEE94322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234"/>
            <a:ext cx="12192000" cy="579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873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C10F7-ED53-C2FE-849D-E08F57209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69D678-90C7-FA89-781C-59D0273C2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283" y="756864"/>
            <a:ext cx="8659433" cy="53442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D495CE-E88C-D423-8684-2551E14D4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908" y="1199913"/>
            <a:ext cx="3105583" cy="33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214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751BA-825E-A639-9381-DA8B4C09A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BAC7C-6CCE-0B1A-3B24-FB169853E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415" y="266258"/>
            <a:ext cx="7659169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747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D5122C-47BD-68E1-4104-0E235D534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B7801-211E-B723-5478-7E75386FF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89" y="0"/>
            <a:ext cx="11965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263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35E3BD-A14B-C29E-1F1A-E12D7C435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56DDA6-ED78-2F86-C278-33DC2767E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896" y="280595"/>
            <a:ext cx="7887179" cy="645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343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CBD79-9D92-EA75-5A7A-7B537B22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366051-5ADD-DE33-80BB-B62518461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76" y="342469"/>
            <a:ext cx="11088647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198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0DE27-93D0-821C-090F-E01403B5C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89AF79-2DE5-ABD5-96EE-2D46EDD85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76" y="342469"/>
            <a:ext cx="11088647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787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57D535-E655-AAEC-9D3D-969F99BA0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63FD1E-802E-9D58-35F4-463C9C8CE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2" y="0"/>
            <a:ext cx="12043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479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5CADB6-CB33-AE44-DFA0-C96520049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A4244E-F94A-FAE7-6B69-4E1889E23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7848"/>
            <a:ext cx="12192000" cy="63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044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4A19B3-915F-253C-6921-26BE69E50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4D0431-951D-260B-BB37-E9FD8A593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7848"/>
            <a:ext cx="12192000" cy="63823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FCEB73-1BD4-423B-F9A2-FF4EB47E1F3F}"/>
                  </a:ext>
                </a:extLst>
              </p14:cNvPr>
              <p14:cNvContentPartPr/>
              <p14:nvPr/>
            </p14:nvContentPartPr>
            <p14:xfrm>
              <a:off x="5914845" y="6229125"/>
              <a:ext cx="10440" cy="122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FCEB73-1BD4-423B-F9A2-FF4EB47E1F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60845" y="6121485"/>
                <a:ext cx="11808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1D371E8-55E3-4575-A392-799C9CE1A99A}"/>
                  </a:ext>
                </a:extLst>
              </p14:cNvPr>
              <p14:cNvContentPartPr/>
              <p14:nvPr/>
            </p14:nvContentPartPr>
            <p14:xfrm>
              <a:off x="6343605" y="6266925"/>
              <a:ext cx="5425920" cy="39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1D371E8-55E3-4575-A392-799C9CE1A9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89605" y="6158925"/>
                <a:ext cx="5533560" cy="25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91024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2531D-12F7-C12B-8EBD-5F53492E5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52E29D-5B17-7243-180B-725CA2C461C0}"/>
                  </a:ext>
                </a:extLst>
              </p14:cNvPr>
              <p14:cNvContentPartPr/>
              <p14:nvPr/>
            </p14:nvContentPartPr>
            <p14:xfrm>
              <a:off x="2709045" y="3587085"/>
              <a:ext cx="15480" cy="13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52E29D-5B17-7243-180B-725CA2C461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5045" y="3479085"/>
                <a:ext cx="123120" cy="2293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B49ECFD-D9CE-DBB5-5344-4F634C2D6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9" y="313890"/>
            <a:ext cx="10898121" cy="623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5219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5B8F65-46F0-B811-DAD6-CC88AF4C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63DE8-FA29-6D03-0E12-02AC4D0EE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625" y="675891"/>
            <a:ext cx="8230749" cy="55062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4CCB251-D4EE-10EB-585B-FD7AD2D93479}"/>
                  </a:ext>
                </a:extLst>
              </p14:cNvPr>
              <p14:cNvContentPartPr/>
              <p14:nvPr/>
            </p14:nvContentPartPr>
            <p14:xfrm>
              <a:off x="2865285" y="4447845"/>
              <a:ext cx="516240" cy="798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4CCB251-D4EE-10EB-585B-FD7AD2D934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9165" y="4441725"/>
                <a:ext cx="528480" cy="81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58813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66F276-2904-BAD6-8358-FC7F922C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91CB2D-F5EF-8ADE-A55E-D2E95AFE8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625" y="590154"/>
            <a:ext cx="8592749" cy="567769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3F380FF-32A6-EA78-3EB2-42D022505E6A}"/>
              </a:ext>
            </a:extLst>
          </p:cNvPr>
          <p:cNvGrpSpPr/>
          <p:nvPr/>
        </p:nvGrpSpPr>
        <p:grpSpPr>
          <a:xfrm>
            <a:off x="2487285" y="4448565"/>
            <a:ext cx="621720" cy="918720"/>
            <a:chOff x="2487285" y="4448565"/>
            <a:chExt cx="621720" cy="91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9A9A109-B1A1-C51F-0CC9-AF3A48D3E0D1}"/>
                    </a:ext>
                  </a:extLst>
                </p14:cNvPr>
                <p14:cNvContentPartPr/>
                <p14:nvPr/>
              </p14:nvContentPartPr>
              <p14:xfrm>
                <a:off x="2487285" y="4537125"/>
                <a:ext cx="529920" cy="830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9A9A109-B1A1-C51F-0CC9-AF3A48D3E0D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81165" y="4531005"/>
                  <a:ext cx="542160" cy="84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3289692-20DF-14AC-CC69-B5B71DC4D8E3}"/>
                    </a:ext>
                  </a:extLst>
                </p14:cNvPr>
                <p14:cNvContentPartPr/>
                <p14:nvPr/>
              </p14:nvContentPartPr>
              <p14:xfrm>
                <a:off x="3081285" y="4448565"/>
                <a:ext cx="27720" cy="7210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3289692-20DF-14AC-CC69-B5B71DC4D8E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075165" y="4442445"/>
                  <a:ext cx="39960" cy="733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176098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BBB7B-C345-BCEA-0265-70A1BAD2F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32C036-6E5D-A2CC-EC9E-37EDCC5A7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537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414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1603F-E8F6-4B63-EDB8-BB8AD0817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BEB2AF-8C2F-EB4C-BFC1-019A23ED7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555" y="85725"/>
            <a:ext cx="9043939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46BDFAA-61CA-816F-AB6D-95E86EBCDD9E}"/>
                  </a:ext>
                </a:extLst>
              </p14:cNvPr>
              <p14:cNvContentPartPr/>
              <p14:nvPr/>
            </p14:nvContentPartPr>
            <p14:xfrm>
              <a:off x="2686005" y="3599820"/>
              <a:ext cx="1410480" cy="3531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46BDFAA-61CA-816F-AB6D-95E86EBCDD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79885" y="3593700"/>
                <a:ext cx="1422720" cy="36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89711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EC9D5-D92B-0480-DE6D-5DAABD207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F4422-7ABD-6D06-E876-5260148D1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555" y="85725"/>
            <a:ext cx="9043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095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D9EF0-16F2-D70F-FDE6-EF1619AD1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1F7DC5-E887-0BD2-DB71-45C292AD6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26" y="0"/>
            <a:ext cx="11878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754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39886-F65C-FC02-3E65-7D8C9F3E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5183C4-A09F-AA4F-44A9-6A661032C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88" y="0"/>
            <a:ext cx="10119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63760B-3B2E-0A42-42EE-DCD6BF5AF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C6280F-755C-B282-AB13-1E6A69F79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964" y="499699"/>
            <a:ext cx="9492235" cy="60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589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7649B1-90FB-C1CB-C3B0-225EFAD74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622248-C90A-A32E-8503-A25EE0336118}"/>
                  </a:ext>
                </a:extLst>
              </p14:cNvPr>
              <p14:cNvContentPartPr/>
              <p14:nvPr/>
            </p14:nvContentPartPr>
            <p14:xfrm>
              <a:off x="4419405" y="287644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622248-C90A-A32E-8503-A25EE03361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13285" y="2870325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3ECE114-5902-C0A5-7528-3A1187481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3575"/>
            <a:ext cx="12192000" cy="663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283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Ловушка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Красивый график может быть cumulative.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1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EF4A5B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2" name="Text 49"/>
          <p:cNvSpPr/>
          <p:nvPr/>
        </p:nvSpPr>
        <p:spPr>
          <a:xfrm>
            <a:off x="1097280" y="1920240"/>
            <a:ext cx="996588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ЛОВУШКА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3" name="Text 50"/>
          <p:cNvSpPr/>
          <p:nvPr/>
        </p:nvSpPr>
        <p:spPr>
          <a:xfrm>
            <a:off x="1143000" y="2560320"/>
            <a:ext cx="987444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Красивый график может быть cumulative.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Дневной ряд — другая картинка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Теперь видны пики, падения, волны и шум.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2" name="Shape 48"/>
          <p:cNvSpPr/>
          <p:nvPr/>
        </p:nvSpPr>
        <p:spPr>
          <a:xfrm>
            <a:off x="6309360" y="1691640"/>
            <a:ext cx="4753800" cy="3747960"/>
          </a:xfrm>
          <a:prstGeom prst="roundRect">
            <a:avLst>
              <a:gd name="adj" fmla="val 2927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3" name="Shape 49"/>
          <p:cNvSpPr/>
          <p:nvPr/>
        </p:nvSpPr>
        <p:spPr>
          <a:xfrm>
            <a:off x="6675120" y="5074920"/>
            <a:ext cx="40233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4" name="Shape 50"/>
          <p:cNvSpPr/>
          <p:nvPr/>
        </p:nvSpPr>
        <p:spPr>
          <a:xfrm flipV="1">
            <a:off x="6675120" y="2011680"/>
            <a:ext cx="360" cy="306324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5" name="Shape 51"/>
          <p:cNvSpPr/>
          <p:nvPr/>
        </p:nvSpPr>
        <p:spPr>
          <a:xfrm>
            <a:off x="6784920" y="4498920"/>
            <a:ext cx="337320" cy="556560"/>
          </a:xfrm>
          <a:prstGeom prst="rect">
            <a:avLst/>
          </a:prstGeom>
          <a:solidFill>
            <a:srgbClr val="F7F3E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6" name="Shape 52"/>
          <p:cNvSpPr/>
          <p:nvPr/>
        </p:nvSpPr>
        <p:spPr>
          <a:xfrm>
            <a:off x="7169040" y="4080600"/>
            <a:ext cx="337320" cy="974880"/>
          </a:xfrm>
          <a:prstGeom prst="rect">
            <a:avLst/>
          </a:prstGeom>
          <a:solidFill>
            <a:srgbClr val="FFB000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7" name="Shape 53"/>
          <p:cNvSpPr/>
          <p:nvPr/>
        </p:nvSpPr>
        <p:spPr>
          <a:xfrm>
            <a:off x="7552800" y="3718080"/>
            <a:ext cx="337320" cy="1337760"/>
          </a:xfrm>
          <a:prstGeom prst="rect">
            <a:avLst/>
          </a:prstGeom>
          <a:solidFill>
            <a:srgbClr val="F26A2E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8" name="Shape 54"/>
          <p:cNvSpPr/>
          <p:nvPr/>
        </p:nvSpPr>
        <p:spPr>
          <a:xfrm>
            <a:off x="7936920" y="2546640"/>
            <a:ext cx="337320" cy="2508840"/>
          </a:xfrm>
          <a:prstGeom prst="rect">
            <a:avLst/>
          </a:prstGeom>
          <a:solidFill>
            <a:srgbClr val="EF4A5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9" name="Shape 55"/>
          <p:cNvSpPr/>
          <p:nvPr/>
        </p:nvSpPr>
        <p:spPr>
          <a:xfrm>
            <a:off x="8321040" y="3522600"/>
            <a:ext cx="337320" cy="1532880"/>
          </a:xfrm>
          <a:prstGeom prst="rect">
            <a:avLst/>
          </a:prstGeom>
          <a:solidFill>
            <a:srgbClr val="F7F3E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0" name="Shape 56"/>
          <p:cNvSpPr/>
          <p:nvPr/>
        </p:nvSpPr>
        <p:spPr>
          <a:xfrm>
            <a:off x="8705160" y="4219920"/>
            <a:ext cx="337320" cy="835560"/>
          </a:xfrm>
          <a:prstGeom prst="rect">
            <a:avLst/>
          </a:prstGeom>
          <a:solidFill>
            <a:srgbClr val="FFB000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1" name="Shape 57"/>
          <p:cNvSpPr/>
          <p:nvPr/>
        </p:nvSpPr>
        <p:spPr>
          <a:xfrm>
            <a:off x="9089280" y="3327480"/>
            <a:ext cx="337320" cy="1728000"/>
          </a:xfrm>
          <a:prstGeom prst="rect">
            <a:avLst/>
          </a:prstGeom>
          <a:solidFill>
            <a:srgbClr val="F26A2E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2" name="Shape 58"/>
          <p:cNvSpPr/>
          <p:nvPr/>
        </p:nvSpPr>
        <p:spPr>
          <a:xfrm>
            <a:off x="9473040" y="3885120"/>
            <a:ext cx="337320" cy="1170360"/>
          </a:xfrm>
          <a:prstGeom prst="rect">
            <a:avLst/>
          </a:prstGeom>
          <a:solidFill>
            <a:srgbClr val="EF4A5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3" name="Shape 59"/>
          <p:cNvSpPr/>
          <p:nvPr/>
        </p:nvSpPr>
        <p:spPr>
          <a:xfrm>
            <a:off x="9857160" y="2964960"/>
            <a:ext cx="337320" cy="2090520"/>
          </a:xfrm>
          <a:prstGeom prst="rect">
            <a:avLst/>
          </a:prstGeom>
          <a:solidFill>
            <a:srgbClr val="F7F3EB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4" name="Shape 60"/>
          <p:cNvSpPr/>
          <p:nvPr/>
        </p:nvSpPr>
        <p:spPr>
          <a:xfrm>
            <a:off x="10241280" y="3996720"/>
            <a:ext cx="337320" cy="1058760"/>
          </a:xfrm>
          <a:prstGeom prst="rect">
            <a:avLst/>
          </a:prstGeom>
          <a:solidFill>
            <a:srgbClr val="FFB000"/>
          </a:solidFill>
          <a:ln w="12700">
            <a:solidFill>
              <a:srgbClr val="FFFFFF">
                <a:alpha val="1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5" name="Text 61"/>
          <p:cNvSpPr/>
          <p:nvPr/>
        </p:nvSpPr>
        <p:spPr>
          <a:xfrm>
            <a:off x="822960" y="1828800"/>
            <a:ext cx="4753800" cy="319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видны отдельные пики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можно сравнивать периоды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шум становится явным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До и после сглаживания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 заменяем данные, а добавляем второй взгляд.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4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EF4A5B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5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исходный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6" name="Shape 50"/>
          <p:cNvSpPr/>
          <p:nvPr/>
        </p:nvSpPr>
        <p:spPr>
          <a:xfrm>
            <a:off x="10058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EF4A5B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7" name="Shape 51"/>
          <p:cNvSpPr/>
          <p:nvPr/>
        </p:nvSpPr>
        <p:spPr>
          <a:xfrm>
            <a:off x="1325880" y="4572000"/>
            <a:ext cx="22248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8" name="Shape 52"/>
          <p:cNvSpPr/>
          <p:nvPr/>
        </p:nvSpPr>
        <p:spPr>
          <a:xfrm flipV="1">
            <a:off x="132588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9" name="Shape 53"/>
          <p:cNvSpPr/>
          <p:nvPr/>
        </p:nvSpPr>
        <p:spPr>
          <a:xfrm flipV="1">
            <a:off x="1417320" y="3713040"/>
            <a:ext cx="11988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0" name="Shape 54"/>
          <p:cNvSpPr/>
          <p:nvPr/>
        </p:nvSpPr>
        <p:spPr>
          <a:xfrm>
            <a:off x="1537200" y="37130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1" name="Shape 55"/>
          <p:cNvSpPr/>
          <p:nvPr/>
        </p:nvSpPr>
        <p:spPr>
          <a:xfrm>
            <a:off x="1657440" y="392436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2" name="Shape 56"/>
          <p:cNvSpPr/>
          <p:nvPr/>
        </p:nvSpPr>
        <p:spPr>
          <a:xfrm flipV="1">
            <a:off x="1777680" y="3642840"/>
            <a:ext cx="11988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3" name="Shape 57"/>
          <p:cNvSpPr/>
          <p:nvPr/>
        </p:nvSpPr>
        <p:spPr>
          <a:xfrm>
            <a:off x="1897560" y="36428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4" name="Shape 58"/>
          <p:cNvSpPr/>
          <p:nvPr/>
        </p:nvSpPr>
        <p:spPr>
          <a:xfrm>
            <a:off x="2017800" y="3854160"/>
            <a:ext cx="12024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5" name="Shape 59"/>
          <p:cNvSpPr/>
          <p:nvPr/>
        </p:nvSpPr>
        <p:spPr>
          <a:xfrm flipV="1">
            <a:off x="2138040" y="3572280"/>
            <a:ext cx="11988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6" name="Shape 60"/>
          <p:cNvSpPr/>
          <p:nvPr/>
        </p:nvSpPr>
        <p:spPr>
          <a:xfrm>
            <a:off x="2257920" y="357228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7" name="Shape 61"/>
          <p:cNvSpPr/>
          <p:nvPr/>
        </p:nvSpPr>
        <p:spPr>
          <a:xfrm>
            <a:off x="2378160" y="378360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8" name="Shape 62"/>
          <p:cNvSpPr/>
          <p:nvPr/>
        </p:nvSpPr>
        <p:spPr>
          <a:xfrm>
            <a:off x="2498400" y="399492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9" name="Shape 63"/>
          <p:cNvSpPr/>
          <p:nvPr/>
        </p:nvSpPr>
        <p:spPr>
          <a:xfrm flipV="1">
            <a:off x="2618280" y="3713040"/>
            <a:ext cx="120240" cy="49320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0" name="Shape 64"/>
          <p:cNvSpPr/>
          <p:nvPr/>
        </p:nvSpPr>
        <p:spPr>
          <a:xfrm>
            <a:off x="2738520" y="37130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1" name="Shape 65"/>
          <p:cNvSpPr/>
          <p:nvPr/>
        </p:nvSpPr>
        <p:spPr>
          <a:xfrm>
            <a:off x="2858760" y="3924360"/>
            <a:ext cx="11988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2" name="Shape 66"/>
          <p:cNvSpPr/>
          <p:nvPr/>
        </p:nvSpPr>
        <p:spPr>
          <a:xfrm flipV="1">
            <a:off x="2978640" y="364284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3" name="Shape 67"/>
          <p:cNvSpPr/>
          <p:nvPr/>
        </p:nvSpPr>
        <p:spPr>
          <a:xfrm>
            <a:off x="3098880" y="3642840"/>
            <a:ext cx="120240" cy="21132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4" name="Shape 68"/>
          <p:cNvSpPr/>
          <p:nvPr/>
        </p:nvSpPr>
        <p:spPr>
          <a:xfrm>
            <a:off x="3219120" y="3854160"/>
            <a:ext cx="119880" cy="21096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5" name="Shape 69"/>
          <p:cNvSpPr/>
          <p:nvPr/>
        </p:nvSpPr>
        <p:spPr>
          <a:xfrm flipV="1">
            <a:off x="3339000" y="3572280"/>
            <a:ext cx="120240" cy="492840"/>
          </a:xfrm>
          <a:prstGeom prst="line">
            <a:avLst/>
          </a:prstGeom>
          <a:ln w="27940">
            <a:solidFill>
              <a:srgbClr val="EF4A5B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6" name="Text 70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видно много скачков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7" name="Shape 71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8" name="Text 72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B000"/>
                </a:solidFill>
                <a:effectLst/>
                <a:uFillTx/>
                <a:latin typeface="Arial"/>
                <a:ea typeface="Arial"/>
              </a:rPr>
              <a:t>окно 3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9" name="Shape 73"/>
          <p:cNvSpPr/>
          <p:nvPr/>
        </p:nvSpPr>
        <p:spPr>
          <a:xfrm>
            <a:off x="46940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0" name="Shape 74"/>
          <p:cNvSpPr/>
          <p:nvPr/>
        </p:nvSpPr>
        <p:spPr>
          <a:xfrm>
            <a:off x="50137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1" name="Shape 75"/>
          <p:cNvSpPr/>
          <p:nvPr/>
        </p:nvSpPr>
        <p:spPr>
          <a:xfrm flipV="1">
            <a:off x="50137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2" name="Shape 76"/>
          <p:cNvSpPr/>
          <p:nvPr/>
        </p:nvSpPr>
        <p:spPr>
          <a:xfrm flipV="1">
            <a:off x="5105160" y="3891600"/>
            <a:ext cx="10224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3" name="Shape 77"/>
          <p:cNvSpPr/>
          <p:nvPr/>
        </p:nvSpPr>
        <p:spPr>
          <a:xfrm flipV="1">
            <a:off x="5207400" y="3538800"/>
            <a:ext cx="101880" cy="3528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4" name="Shape 78"/>
          <p:cNvSpPr/>
          <p:nvPr/>
        </p:nvSpPr>
        <p:spPr>
          <a:xfrm>
            <a:off x="5309280" y="3538800"/>
            <a:ext cx="102240" cy="468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5" name="Shape 79"/>
          <p:cNvSpPr/>
          <p:nvPr/>
        </p:nvSpPr>
        <p:spPr>
          <a:xfrm>
            <a:off x="5411520" y="400680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6" name="Shape 80"/>
          <p:cNvSpPr/>
          <p:nvPr/>
        </p:nvSpPr>
        <p:spPr>
          <a:xfrm>
            <a:off x="5513760" y="4213440"/>
            <a:ext cx="10188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7" name="Shape 81"/>
          <p:cNvSpPr/>
          <p:nvPr/>
        </p:nvSpPr>
        <p:spPr>
          <a:xfrm flipV="1">
            <a:off x="5615640" y="4213440"/>
            <a:ext cx="10224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8" name="Shape 82"/>
          <p:cNvSpPr/>
          <p:nvPr/>
        </p:nvSpPr>
        <p:spPr>
          <a:xfrm flipV="1">
            <a:off x="5717880" y="400680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9" name="Shape 83"/>
          <p:cNvSpPr/>
          <p:nvPr/>
        </p:nvSpPr>
        <p:spPr>
          <a:xfrm flipV="1">
            <a:off x="5820120" y="3858840"/>
            <a:ext cx="10188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0" name="Shape 84"/>
          <p:cNvSpPr/>
          <p:nvPr/>
        </p:nvSpPr>
        <p:spPr>
          <a:xfrm flipV="1">
            <a:off x="5922000" y="3571560"/>
            <a:ext cx="102240" cy="287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1" name="Shape 85"/>
          <p:cNvSpPr/>
          <p:nvPr/>
        </p:nvSpPr>
        <p:spPr>
          <a:xfrm>
            <a:off x="6024240" y="3571560"/>
            <a:ext cx="102240" cy="5065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2" name="Shape 86"/>
          <p:cNvSpPr/>
          <p:nvPr/>
        </p:nvSpPr>
        <p:spPr>
          <a:xfrm>
            <a:off x="6126480" y="4078080"/>
            <a:ext cx="10188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3" name="Shape 87"/>
          <p:cNvSpPr/>
          <p:nvPr/>
        </p:nvSpPr>
        <p:spPr>
          <a:xfrm>
            <a:off x="6228360" y="4264560"/>
            <a:ext cx="102240" cy="32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4" name="Shape 88"/>
          <p:cNvSpPr/>
          <p:nvPr/>
        </p:nvSpPr>
        <p:spPr>
          <a:xfrm flipV="1">
            <a:off x="6330600" y="4149360"/>
            <a:ext cx="10188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5" name="Shape 89"/>
          <p:cNvSpPr/>
          <p:nvPr/>
        </p:nvSpPr>
        <p:spPr>
          <a:xfrm flipV="1">
            <a:off x="6432480" y="394272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6" name="Shape 90"/>
          <p:cNvSpPr/>
          <p:nvPr/>
        </p:nvSpPr>
        <p:spPr>
          <a:xfrm flipV="1">
            <a:off x="6534720" y="3847680"/>
            <a:ext cx="10224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7" name="Shape 91"/>
          <p:cNvSpPr/>
          <p:nvPr/>
        </p:nvSpPr>
        <p:spPr>
          <a:xfrm flipV="1">
            <a:off x="6636960" y="3622680"/>
            <a:ext cx="101880" cy="225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8" name="Shape 92"/>
          <p:cNvSpPr/>
          <p:nvPr/>
        </p:nvSpPr>
        <p:spPr>
          <a:xfrm>
            <a:off x="6738840" y="3622680"/>
            <a:ext cx="102240" cy="5266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9" name="Shape 93"/>
          <p:cNvSpPr/>
          <p:nvPr/>
        </p:nvSpPr>
        <p:spPr>
          <a:xfrm>
            <a:off x="6841080" y="4149360"/>
            <a:ext cx="10224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0" name="Shape 94"/>
          <p:cNvSpPr/>
          <p:nvPr/>
        </p:nvSpPr>
        <p:spPr>
          <a:xfrm flipV="1">
            <a:off x="6943320" y="4264560"/>
            <a:ext cx="101880" cy="32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1" name="Shape 95"/>
          <p:cNvSpPr/>
          <p:nvPr/>
        </p:nvSpPr>
        <p:spPr>
          <a:xfrm flipV="1">
            <a:off x="7045200" y="4078080"/>
            <a:ext cx="10224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2" name="Text 96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часть шума мягче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3" name="Shape 97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4" name="Text 98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45D483"/>
                </a:solidFill>
                <a:effectLst/>
                <a:uFillTx/>
                <a:latin typeface="Arial"/>
                <a:ea typeface="Arial"/>
              </a:rPr>
              <a:t>окно 7+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5" name="Shape 99"/>
          <p:cNvSpPr/>
          <p:nvPr/>
        </p:nvSpPr>
        <p:spPr>
          <a:xfrm>
            <a:off x="838188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6" name="Shape 100"/>
          <p:cNvSpPr/>
          <p:nvPr/>
        </p:nvSpPr>
        <p:spPr>
          <a:xfrm>
            <a:off x="87019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7" name="Shape 101"/>
          <p:cNvSpPr/>
          <p:nvPr/>
        </p:nvSpPr>
        <p:spPr>
          <a:xfrm flipV="1">
            <a:off x="87019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8" name="Shape 102"/>
          <p:cNvSpPr/>
          <p:nvPr/>
        </p:nvSpPr>
        <p:spPr>
          <a:xfrm flipV="1">
            <a:off x="8895240" y="4244400"/>
            <a:ext cx="306360" cy="896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4640" rIns="90000" bIns="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9" name="Shape 103"/>
          <p:cNvSpPr/>
          <p:nvPr/>
        </p:nvSpPr>
        <p:spPr>
          <a:xfrm flipV="1">
            <a:off x="9201600" y="4039560"/>
            <a:ext cx="306360" cy="204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0" name="Shape 104"/>
          <p:cNvSpPr/>
          <p:nvPr/>
        </p:nvSpPr>
        <p:spPr>
          <a:xfrm flipV="1">
            <a:off x="9507960" y="3911760"/>
            <a:ext cx="306360" cy="1278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1" name="Shape 105"/>
          <p:cNvSpPr/>
          <p:nvPr/>
        </p:nvSpPr>
        <p:spPr>
          <a:xfrm flipV="1">
            <a:off x="9814320" y="3732480"/>
            <a:ext cx="306360" cy="17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2" name="Shape 106"/>
          <p:cNvSpPr/>
          <p:nvPr/>
        </p:nvSpPr>
        <p:spPr>
          <a:xfrm flipV="1">
            <a:off x="10120680" y="3566160"/>
            <a:ext cx="306360" cy="166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3" name="Shape 107"/>
          <p:cNvSpPr/>
          <p:nvPr/>
        </p:nvSpPr>
        <p:spPr>
          <a:xfrm flipV="1">
            <a:off x="10427040" y="3425040"/>
            <a:ext cx="306360" cy="14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4" name="Text 108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структура глаже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4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6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7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0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1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Полный workflow Orange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2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От таблицы к временным рядам и исследованию динамики.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3" name="Shape 48"/>
          <p:cNvSpPr/>
          <p:nvPr/>
        </p:nvSpPr>
        <p:spPr>
          <a:xfrm>
            <a:off x="59436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0A2741"/>
          </a:solidFill>
          <a:ln w="13970">
            <a:solidFill>
              <a:srgbClr val="FFB00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4" name="Text 49"/>
          <p:cNvSpPr/>
          <p:nvPr/>
        </p:nvSpPr>
        <p:spPr>
          <a:xfrm>
            <a:off x="64008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File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5" name="Shape 50"/>
          <p:cNvSpPr/>
          <p:nvPr/>
        </p:nvSpPr>
        <p:spPr>
          <a:xfrm>
            <a:off x="2037600" y="322308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6" name="Shape 51"/>
          <p:cNvSpPr/>
          <p:nvPr/>
        </p:nvSpPr>
        <p:spPr>
          <a:xfrm>
            <a:off x="218412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12324C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7" name="Text 52"/>
          <p:cNvSpPr/>
          <p:nvPr/>
        </p:nvSpPr>
        <p:spPr>
          <a:xfrm>
            <a:off x="222984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Transpose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8" name="Shape 53"/>
          <p:cNvSpPr/>
          <p:nvPr/>
        </p:nvSpPr>
        <p:spPr>
          <a:xfrm>
            <a:off x="3627360" y="322308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9" name="Shape 54"/>
          <p:cNvSpPr/>
          <p:nvPr/>
        </p:nvSpPr>
        <p:spPr>
          <a:xfrm>
            <a:off x="377388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0A2741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0" name="Text 55"/>
          <p:cNvSpPr/>
          <p:nvPr/>
        </p:nvSpPr>
        <p:spPr>
          <a:xfrm>
            <a:off x="381960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As Timeseries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1" name="Shape 56"/>
          <p:cNvSpPr/>
          <p:nvPr/>
        </p:nvSpPr>
        <p:spPr>
          <a:xfrm>
            <a:off x="5217120" y="322308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2" name="Shape 57"/>
          <p:cNvSpPr/>
          <p:nvPr/>
        </p:nvSpPr>
        <p:spPr>
          <a:xfrm>
            <a:off x="536364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12324C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3" name="Text 58"/>
          <p:cNvSpPr/>
          <p:nvPr/>
        </p:nvSpPr>
        <p:spPr>
          <a:xfrm>
            <a:off x="540936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Line Chart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4" name="Shape 59"/>
          <p:cNvSpPr/>
          <p:nvPr/>
        </p:nvSpPr>
        <p:spPr>
          <a:xfrm>
            <a:off x="6806880" y="322308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5" name="Shape 60"/>
          <p:cNvSpPr/>
          <p:nvPr/>
        </p:nvSpPr>
        <p:spPr>
          <a:xfrm>
            <a:off x="695340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0A2741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6" name="Text 61"/>
          <p:cNvSpPr/>
          <p:nvPr/>
        </p:nvSpPr>
        <p:spPr>
          <a:xfrm>
            <a:off x="699912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Difference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7" name="Shape 62"/>
          <p:cNvSpPr/>
          <p:nvPr/>
        </p:nvSpPr>
        <p:spPr>
          <a:xfrm>
            <a:off x="8396640" y="322308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8" name="Shape 63"/>
          <p:cNvSpPr/>
          <p:nvPr/>
        </p:nvSpPr>
        <p:spPr>
          <a:xfrm>
            <a:off x="854316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12324C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9" name="Text 64"/>
          <p:cNvSpPr/>
          <p:nvPr/>
        </p:nvSpPr>
        <p:spPr>
          <a:xfrm>
            <a:off x="858888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Moving Transform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0" name="Shape 65"/>
          <p:cNvSpPr/>
          <p:nvPr/>
        </p:nvSpPr>
        <p:spPr>
          <a:xfrm>
            <a:off x="9986400" y="322308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1" name="Shape 66"/>
          <p:cNvSpPr/>
          <p:nvPr/>
        </p:nvSpPr>
        <p:spPr>
          <a:xfrm>
            <a:off x="10132920" y="2834640"/>
            <a:ext cx="1433160" cy="776160"/>
          </a:xfrm>
          <a:prstGeom prst="roundRect">
            <a:avLst>
              <a:gd name="adj" fmla="val 10588"/>
            </a:avLst>
          </a:prstGeom>
          <a:solidFill>
            <a:srgbClr val="0A2741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2" name="Text 67"/>
          <p:cNvSpPr/>
          <p:nvPr/>
        </p:nvSpPr>
        <p:spPr>
          <a:xfrm>
            <a:off x="10178640" y="3008520"/>
            <a:ext cx="134172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Periodogram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3" name="Text 68"/>
          <p:cNvSpPr/>
          <p:nvPr/>
        </p:nvSpPr>
        <p:spPr>
          <a:xfrm>
            <a:off x="822960" y="1600200"/>
            <a:ext cx="10514520" cy="86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Таблица → временной ряд → исследование динамики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4" name="Rectangle 3814"/>
          <p:cNvSpPr/>
          <p:nvPr/>
        </p:nvSpPr>
        <p:spPr>
          <a:xfrm>
            <a:off x="685800" y="1828800"/>
            <a:ext cx="10880640" cy="402264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15" name="Rounded Rectangle 3815"/>
          <p:cNvSpPr/>
          <p:nvPr/>
        </p:nvSpPr>
        <p:spPr>
          <a:xfrm>
            <a:off x="868680" y="214884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16" name="TextBox 3816"/>
          <p:cNvSpPr/>
          <p:nvPr/>
        </p:nvSpPr>
        <p:spPr>
          <a:xfrm>
            <a:off x="960120" y="225864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File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7" name="Rounded Rectangle 3817"/>
          <p:cNvSpPr/>
          <p:nvPr/>
        </p:nvSpPr>
        <p:spPr>
          <a:xfrm>
            <a:off x="3657600" y="214884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18" name="TextBox 3818"/>
          <p:cNvSpPr/>
          <p:nvPr/>
        </p:nvSpPr>
        <p:spPr>
          <a:xfrm>
            <a:off x="3749040" y="225864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Transpose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9" name="Rounded Rectangle 3819"/>
          <p:cNvSpPr/>
          <p:nvPr/>
        </p:nvSpPr>
        <p:spPr>
          <a:xfrm>
            <a:off x="6446520" y="214884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20" name="TextBox 3820"/>
          <p:cNvSpPr/>
          <p:nvPr/>
        </p:nvSpPr>
        <p:spPr>
          <a:xfrm>
            <a:off x="6537960" y="225864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As Timeseries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1" name="Rounded Rectangle 3821"/>
          <p:cNvSpPr/>
          <p:nvPr/>
        </p:nvSpPr>
        <p:spPr>
          <a:xfrm>
            <a:off x="9235440" y="214884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22" name="TextBox 3822"/>
          <p:cNvSpPr/>
          <p:nvPr/>
        </p:nvSpPr>
        <p:spPr>
          <a:xfrm>
            <a:off x="9326880" y="225864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Line Chart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3" name="Rounded Rectangle 3823"/>
          <p:cNvSpPr/>
          <p:nvPr/>
        </p:nvSpPr>
        <p:spPr>
          <a:xfrm>
            <a:off x="868680" y="365760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24" name="TextBox 3824"/>
          <p:cNvSpPr/>
          <p:nvPr/>
        </p:nvSpPr>
        <p:spPr>
          <a:xfrm>
            <a:off x="960120" y="376740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Difference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5" name="Rounded Rectangle 3825"/>
          <p:cNvSpPr/>
          <p:nvPr/>
        </p:nvSpPr>
        <p:spPr>
          <a:xfrm>
            <a:off x="3657600" y="365760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26" name="TextBox 3826"/>
          <p:cNvSpPr/>
          <p:nvPr/>
        </p:nvSpPr>
        <p:spPr>
          <a:xfrm>
            <a:off x="3749040" y="376740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Moving Transform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7" name="Rounded Rectangle 3827"/>
          <p:cNvSpPr/>
          <p:nvPr/>
        </p:nvSpPr>
        <p:spPr>
          <a:xfrm>
            <a:off x="6446520" y="3657600"/>
            <a:ext cx="2193840" cy="82224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928" name="TextBox 3828"/>
          <p:cNvSpPr/>
          <p:nvPr/>
        </p:nvSpPr>
        <p:spPr>
          <a:xfrm>
            <a:off x="6537960" y="3767400"/>
            <a:ext cx="2010960" cy="60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Periodogram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9" name="TextBox 3829"/>
          <p:cNvSpPr/>
          <p:nvPr/>
        </p:nvSpPr>
        <p:spPr>
          <a:xfrm>
            <a:off x="914400" y="5303520"/>
            <a:ext cx="987480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rgbClr val="C5DDF1"/>
                </a:solidFill>
                <a:effectLst/>
                <a:uFillTx/>
                <a:latin typeface="Arial"/>
              </a:rPr>
              <a:t>Маршрут работы: сначала понимаем таблицу, потом превращаем её во временной ряд и только после этого изучаем динамику.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20EEC0-B9C6-ED18-560A-8925B319C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776356-A42A-E0A2-53BF-07C36F854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730" y="261495"/>
            <a:ext cx="9240540" cy="63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528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5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6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Практическая задача студентам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7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Постройте cumulative, daily, smoothing и найдите интересный паттерн.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8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FFB00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9" name="Text 49"/>
          <p:cNvSpPr/>
          <p:nvPr/>
        </p:nvSpPr>
        <p:spPr>
          <a:xfrm>
            <a:off x="1188720" y="2011680"/>
            <a:ext cx="9783000" cy="319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выберите 2–3 страны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постройте cumulative график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получите daily через Difference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сгладьте ряд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запишите 2 наблюдения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8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8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0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2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4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6" name="Rectangle 3920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37" name="Rounded Rectangle 3921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39" name="Rectangle 4038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41" name="Rounded Rectangle 4040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42" name="TextBox 4041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4043" name="Rectangle 404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44" name="TextBox 4043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Вопрос</a:t>
            </a:r>
          </a:p>
        </p:txBody>
      </p:sp>
      <p:sp>
        <p:nvSpPr>
          <p:cNvPr id="4045" name="Rounded Rectangle 4044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46" name="TextBox 4045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Почему cumulative-график может создавать впечатление непрерывного ухудшения?</a:t>
            </a:r>
          </a:p>
        </p:txBody>
      </p:sp>
      <p:sp>
        <p:nvSpPr>
          <p:cNvPr id="4047" name="TextBox 4046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1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2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3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4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5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6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7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8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9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0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1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2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3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4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5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6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7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8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9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0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1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2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3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4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5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6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7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8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9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0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1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2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3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4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5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6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7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8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9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0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1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2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3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4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5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0" name="Rectangle 3969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91" name="Rounded Rectangle 3970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092" name="TextBox 4091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4093" name="Rectangle 409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94" name="TextBox 4093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4095" name="Rounded Rectangle 4094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96" name="TextBox 4095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Потому что новые значения прибавляются к прошлому итогу.</a:t>
            </a:r>
          </a:p>
        </p:txBody>
      </p:sp>
      <p:sp>
        <p:nvSpPr>
          <p:cNvPr id="4097" name="TextBox 4096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Даже если дневные значения падают, накопленная сумма обычно продолжает расти.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Мы хотим прогнозировать будущее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Теперь появляется особая опасность.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2" name="Text 48"/>
          <p:cNvSpPr/>
          <p:nvPr/>
        </p:nvSpPr>
        <p:spPr>
          <a:xfrm>
            <a:off x="822960" y="2057400"/>
            <a:ext cx="10423080" cy="14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Теперь появляется особая опасность.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Обычный random split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Для временных рядов он может быть нечестным.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1" name="Shape 48"/>
          <p:cNvSpPr/>
          <p:nvPr/>
        </p:nvSpPr>
        <p:spPr>
          <a:xfrm>
            <a:off x="1280160" y="1920240"/>
            <a:ext cx="9600120" cy="2833560"/>
          </a:xfrm>
          <a:prstGeom prst="roundRect">
            <a:avLst>
              <a:gd name="adj" fmla="val 3871"/>
            </a:avLst>
          </a:prstGeom>
          <a:solidFill>
            <a:srgbClr val="0A2741"/>
          </a:solidFill>
          <a:ln w="12700">
            <a:solidFill>
              <a:srgbClr val="EF4A5B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2" name="Shape 49"/>
          <p:cNvSpPr/>
          <p:nvPr/>
        </p:nvSpPr>
        <p:spPr>
          <a:xfrm>
            <a:off x="1737360" y="3337560"/>
            <a:ext cx="8686800" cy="360"/>
          </a:xfrm>
          <a:prstGeom prst="line">
            <a:avLst/>
          </a:prstGeom>
          <a:ln w="2540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3" name="Shape 50"/>
          <p:cNvSpPr/>
          <p:nvPr/>
        </p:nvSpPr>
        <p:spPr>
          <a:xfrm>
            <a:off x="180144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4" name="Shape 51"/>
          <p:cNvSpPr/>
          <p:nvPr/>
        </p:nvSpPr>
        <p:spPr>
          <a:xfrm>
            <a:off x="263808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5" name="Shape 52"/>
          <p:cNvSpPr/>
          <p:nvPr/>
        </p:nvSpPr>
        <p:spPr>
          <a:xfrm>
            <a:off x="347472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6" name="Shape 53"/>
          <p:cNvSpPr/>
          <p:nvPr/>
        </p:nvSpPr>
        <p:spPr>
          <a:xfrm>
            <a:off x="431136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7" name="Shape 54"/>
          <p:cNvSpPr/>
          <p:nvPr/>
        </p:nvSpPr>
        <p:spPr>
          <a:xfrm>
            <a:off x="514800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8" name="Shape 55"/>
          <p:cNvSpPr/>
          <p:nvPr/>
        </p:nvSpPr>
        <p:spPr>
          <a:xfrm>
            <a:off x="598464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9" name="Shape 56"/>
          <p:cNvSpPr/>
          <p:nvPr/>
        </p:nvSpPr>
        <p:spPr>
          <a:xfrm>
            <a:off x="682128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0" name="Shape 57"/>
          <p:cNvSpPr/>
          <p:nvPr/>
        </p:nvSpPr>
        <p:spPr>
          <a:xfrm>
            <a:off x="765828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1" name="Shape 58"/>
          <p:cNvSpPr/>
          <p:nvPr/>
        </p:nvSpPr>
        <p:spPr>
          <a:xfrm>
            <a:off x="849492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2" name="Shape 59"/>
          <p:cNvSpPr/>
          <p:nvPr/>
        </p:nvSpPr>
        <p:spPr>
          <a:xfrm>
            <a:off x="933156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3" name="Shape 60"/>
          <p:cNvSpPr/>
          <p:nvPr/>
        </p:nvSpPr>
        <p:spPr>
          <a:xfrm>
            <a:off x="1016820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4" name="Shape 61"/>
          <p:cNvSpPr/>
          <p:nvPr/>
        </p:nvSpPr>
        <p:spPr>
          <a:xfrm>
            <a:off x="2194560" y="2148840"/>
            <a:ext cx="913320" cy="821880"/>
          </a:xfrm>
          <a:prstGeom prst="arc">
            <a:avLst>
              <a:gd name="adj1" fmla="val 16200000"/>
              <a:gd name="adj2" fmla="val 0"/>
            </a:avLst>
          </a:prstGeom>
          <a:noFill/>
          <a:ln w="16510">
            <a:solidFill>
              <a:srgbClr val="EF4A5B">
                <a:alpha val="9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5" name="Shape 62"/>
          <p:cNvSpPr/>
          <p:nvPr/>
        </p:nvSpPr>
        <p:spPr>
          <a:xfrm>
            <a:off x="2697480" y="2560320"/>
            <a:ext cx="913320" cy="821880"/>
          </a:xfrm>
          <a:prstGeom prst="arc">
            <a:avLst>
              <a:gd name="adj1" fmla="val 16200000"/>
              <a:gd name="adj2" fmla="val 0"/>
            </a:avLst>
          </a:prstGeom>
          <a:noFill/>
          <a:ln w="16510">
            <a:solidFill>
              <a:srgbClr val="EF4A5B">
                <a:alpha val="9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6" name="Shape 63"/>
          <p:cNvSpPr/>
          <p:nvPr/>
        </p:nvSpPr>
        <p:spPr>
          <a:xfrm>
            <a:off x="3200400" y="2148840"/>
            <a:ext cx="913320" cy="821880"/>
          </a:xfrm>
          <a:prstGeom prst="arc">
            <a:avLst>
              <a:gd name="adj1" fmla="val 16200000"/>
              <a:gd name="adj2" fmla="val 0"/>
            </a:avLst>
          </a:prstGeom>
          <a:noFill/>
          <a:ln w="16510">
            <a:solidFill>
              <a:srgbClr val="EF4A5B">
                <a:alpha val="9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7" name="Shape 64"/>
          <p:cNvSpPr/>
          <p:nvPr/>
        </p:nvSpPr>
        <p:spPr>
          <a:xfrm>
            <a:off x="3703320" y="2560320"/>
            <a:ext cx="913320" cy="821880"/>
          </a:xfrm>
          <a:prstGeom prst="arc">
            <a:avLst>
              <a:gd name="adj1" fmla="val 16200000"/>
              <a:gd name="adj2" fmla="val 0"/>
            </a:avLst>
          </a:prstGeom>
          <a:noFill/>
          <a:ln w="16510">
            <a:solidFill>
              <a:srgbClr val="EF4A5B">
                <a:alpha val="9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8" name="Shape 65"/>
          <p:cNvSpPr/>
          <p:nvPr/>
        </p:nvSpPr>
        <p:spPr>
          <a:xfrm>
            <a:off x="4206240" y="2148840"/>
            <a:ext cx="913320" cy="821880"/>
          </a:xfrm>
          <a:prstGeom prst="arc">
            <a:avLst>
              <a:gd name="adj1" fmla="val 16200000"/>
              <a:gd name="adj2" fmla="val 0"/>
            </a:avLst>
          </a:prstGeom>
          <a:noFill/>
          <a:ln w="16510">
            <a:solidFill>
              <a:srgbClr val="EF4A5B">
                <a:alpha val="9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9" name="Text 66"/>
          <p:cNvSpPr/>
          <p:nvPr/>
        </p:nvSpPr>
        <p:spPr>
          <a:xfrm>
            <a:off x="2011680" y="2148840"/>
            <a:ext cx="81370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перемешали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5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6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Правильно: прошлое → train, будущее → test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7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Проверяем на будущем, которое модель ещё не видела.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8" name="Shape 48"/>
          <p:cNvSpPr/>
          <p:nvPr/>
        </p:nvSpPr>
        <p:spPr>
          <a:xfrm>
            <a:off x="1280160" y="1920240"/>
            <a:ext cx="9600120" cy="2833560"/>
          </a:xfrm>
          <a:prstGeom prst="roundRect">
            <a:avLst>
              <a:gd name="adj" fmla="val 3871"/>
            </a:avLst>
          </a:prstGeom>
          <a:solidFill>
            <a:srgbClr val="0A2741"/>
          </a:solidFill>
          <a:ln w="12700">
            <a:solidFill>
              <a:srgbClr val="45D483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9" name="Shape 49"/>
          <p:cNvSpPr/>
          <p:nvPr/>
        </p:nvSpPr>
        <p:spPr>
          <a:xfrm>
            <a:off x="1737360" y="3337560"/>
            <a:ext cx="8686800" cy="360"/>
          </a:xfrm>
          <a:prstGeom prst="line">
            <a:avLst/>
          </a:prstGeom>
          <a:ln w="2540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0" name="Shape 50"/>
          <p:cNvSpPr/>
          <p:nvPr/>
        </p:nvSpPr>
        <p:spPr>
          <a:xfrm>
            <a:off x="180144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1" name="Shape 51"/>
          <p:cNvSpPr/>
          <p:nvPr/>
        </p:nvSpPr>
        <p:spPr>
          <a:xfrm>
            <a:off x="263808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2" name="Shape 52"/>
          <p:cNvSpPr/>
          <p:nvPr/>
        </p:nvSpPr>
        <p:spPr>
          <a:xfrm>
            <a:off x="347472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3" name="Shape 53"/>
          <p:cNvSpPr/>
          <p:nvPr/>
        </p:nvSpPr>
        <p:spPr>
          <a:xfrm>
            <a:off x="431136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4" name="Shape 54"/>
          <p:cNvSpPr/>
          <p:nvPr/>
        </p:nvSpPr>
        <p:spPr>
          <a:xfrm>
            <a:off x="514800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5" name="Shape 55"/>
          <p:cNvSpPr/>
          <p:nvPr/>
        </p:nvSpPr>
        <p:spPr>
          <a:xfrm>
            <a:off x="598464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6" name="Shape 56"/>
          <p:cNvSpPr/>
          <p:nvPr/>
        </p:nvSpPr>
        <p:spPr>
          <a:xfrm>
            <a:off x="6821280" y="3264480"/>
            <a:ext cx="145080" cy="145080"/>
          </a:xfrm>
          <a:prstGeom prst="ellipse">
            <a:avLst/>
          </a:prstGeom>
          <a:solidFill>
            <a:srgbClr val="45D483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7" name="Shape 57"/>
          <p:cNvSpPr/>
          <p:nvPr/>
        </p:nvSpPr>
        <p:spPr>
          <a:xfrm>
            <a:off x="765828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8" name="Shape 58"/>
          <p:cNvSpPr/>
          <p:nvPr/>
        </p:nvSpPr>
        <p:spPr>
          <a:xfrm>
            <a:off x="849492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9" name="Shape 59"/>
          <p:cNvSpPr/>
          <p:nvPr/>
        </p:nvSpPr>
        <p:spPr>
          <a:xfrm>
            <a:off x="933156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0" name="Shape 60"/>
          <p:cNvSpPr/>
          <p:nvPr/>
        </p:nvSpPr>
        <p:spPr>
          <a:xfrm>
            <a:off x="10168200" y="3264480"/>
            <a:ext cx="145080" cy="145080"/>
          </a:xfrm>
          <a:prstGeom prst="ellipse">
            <a:avLst/>
          </a:prstGeom>
          <a:solidFill>
            <a:srgbClr val="31D7F7"/>
          </a:solidFill>
          <a:ln w="508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1" name="Shape 61"/>
          <p:cNvSpPr/>
          <p:nvPr/>
        </p:nvSpPr>
        <p:spPr>
          <a:xfrm>
            <a:off x="7013160" y="2331720"/>
            <a:ext cx="360" cy="2011680"/>
          </a:xfrm>
          <a:prstGeom prst="line">
            <a:avLst/>
          </a:prstGeom>
          <a:ln w="12700">
            <a:solidFill>
              <a:srgbClr val="F7F3EB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2" name="Text 62"/>
          <p:cNvSpPr/>
          <p:nvPr/>
        </p:nvSpPr>
        <p:spPr>
          <a:xfrm>
            <a:off x="2194560" y="2148840"/>
            <a:ext cx="182772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45D483"/>
                </a:solidFill>
                <a:effectLst/>
                <a:uFillTx/>
                <a:latin typeface="Arial"/>
                <a:ea typeface="Arial"/>
              </a:rPr>
              <a:t>train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3" name="Text 63"/>
          <p:cNvSpPr/>
          <p:nvPr/>
        </p:nvSpPr>
        <p:spPr>
          <a:xfrm>
            <a:off x="8595360" y="2148840"/>
            <a:ext cx="155340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31D7F7"/>
                </a:solidFill>
                <a:effectLst/>
                <a:uFillTx/>
                <a:latin typeface="Arial"/>
                <a:ea typeface="Arial"/>
              </a:rPr>
              <a:t>test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Нельзя подсматривать завтра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Утечка из будущего может сделать модель “гениальной” только на бумаге.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2" name="Image 0" descr="/mnt/data/wide_knitted_crocheted_infographic_illustration_sc_batch_5.png"/>
          <p:cNvPicPr/>
          <p:nvPr/>
        </p:nvPicPr>
        <p:blipFill>
          <a:blip r:embed="rId3"/>
          <a:srcRect l="15267" r="15267"/>
          <a:stretch/>
        </p:blipFill>
        <p:spPr>
          <a:xfrm>
            <a:off x="1547520" y="1802130"/>
            <a:ext cx="8839560" cy="4534034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23" name="Text 48"/>
          <p:cNvSpPr/>
          <p:nvPr/>
        </p:nvSpPr>
        <p:spPr>
          <a:xfrm>
            <a:off x="777240" y="1783080"/>
            <a:ext cx="4845240" cy="365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Leakage из будущего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Признаки тоже должны быть доступны в момент прогноза.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2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EF4A5B">
                <a:alpha val="8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3" name="Text 49"/>
          <p:cNvSpPr/>
          <p:nvPr/>
        </p:nvSpPr>
        <p:spPr>
          <a:xfrm>
            <a:off x="1097280" y="1920240"/>
            <a:ext cx="996588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F4A5B"/>
                </a:solidFill>
                <a:effectLst/>
                <a:uFillTx/>
                <a:latin typeface="Arial"/>
                <a:ea typeface="Arial"/>
              </a:rPr>
              <a:t>ЛОВУШКА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4" name="Text 50"/>
          <p:cNvSpPr/>
          <p:nvPr/>
        </p:nvSpPr>
        <p:spPr>
          <a:xfrm>
            <a:off x="1143000" y="2560320"/>
            <a:ext cx="987444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Признаки тоже должны быть доступны в момент прогноза.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3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5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7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9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1" name="Rectangle 4306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432" name="Rounded Rectangle 4307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434" name="Rectangle 4433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36" name="Rounded Rectangle 4435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37" name="TextBox 4436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4438" name="Rectangle 4437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39" name="TextBox 4438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Вопрос</a:t>
            </a:r>
          </a:p>
        </p:txBody>
      </p:sp>
      <p:sp>
        <p:nvSpPr>
          <p:cNvPr id="4440" name="Rounded Rectangle 4439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41" name="TextBox 4440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Можно ли использовать завтрашнее значение, чтобы предсказать сегодняшнее?</a:t>
            </a:r>
          </a:p>
        </p:txBody>
      </p:sp>
      <p:sp>
        <p:nvSpPr>
          <p:cNvPr id="4442" name="TextBox 4441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8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85" name="Rectangle 4355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486" name="Rounded Rectangle 4356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487" name="TextBox 4486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4488" name="Rectangle 4487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89" name="TextBox 4488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4490" name="Rounded Rectangle 4489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91" name="TextBox 4490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Технически компьютер позволит.</a:t>
            </a:r>
          </a:p>
        </p:txBody>
      </p:sp>
      <p:sp>
        <p:nvSpPr>
          <p:cNvPr id="4492" name="TextBox 4491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Но честным прогнозом это уже не будет: это утечка будущего.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Лаги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Вчерашнее значение может стать признаком сегодняшнего.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7" name="Shape 48"/>
          <p:cNvSpPr/>
          <p:nvPr/>
        </p:nvSpPr>
        <p:spPr>
          <a:xfrm>
            <a:off x="1005840" y="1828800"/>
            <a:ext cx="10148760" cy="3473640"/>
          </a:xfrm>
          <a:prstGeom prst="roundRect">
            <a:avLst>
              <a:gd name="adj" fmla="val 3158"/>
            </a:avLst>
          </a:prstGeom>
          <a:solidFill>
            <a:srgbClr val="0A2741"/>
          </a:solidFill>
          <a:ln w="12700">
            <a:solidFill>
              <a:srgbClr val="45D483">
                <a:alpha val="5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8" name="Shape 49"/>
          <p:cNvSpPr/>
          <p:nvPr/>
        </p:nvSpPr>
        <p:spPr>
          <a:xfrm>
            <a:off x="1600200" y="2880360"/>
            <a:ext cx="410400" cy="410400"/>
          </a:xfrm>
          <a:prstGeom prst="ellipse">
            <a:avLst/>
          </a:prstGeom>
          <a:solidFill>
            <a:srgbClr val="45D483"/>
          </a:solidFill>
          <a:ln w="1270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9" name="Text 50"/>
          <p:cNvSpPr/>
          <p:nvPr/>
        </p:nvSpPr>
        <p:spPr>
          <a:xfrm>
            <a:off x="1143000" y="3474720"/>
            <a:ext cx="132480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позавчера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0" name="Shape 51"/>
          <p:cNvSpPr/>
          <p:nvPr/>
        </p:nvSpPr>
        <p:spPr>
          <a:xfrm>
            <a:off x="2057400" y="3090600"/>
            <a:ext cx="1508760" cy="360"/>
          </a:xfrm>
          <a:prstGeom prst="line">
            <a:avLst/>
          </a:prstGeom>
          <a:ln w="1905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1" name="Shape 52"/>
          <p:cNvSpPr/>
          <p:nvPr/>
        </p:nvSpPr>
        <p:spPr>
          <a:xfrm>
            <a:off x="3931920" y="2880360"/>
            <a:ext cx="410400" cy="410400"/>
          </a:xfrm>
          <a:prstGeom prst="ellipse">
            <a:avLst/>
          </a:prstGeom>
          <a:solidFill>
            <a:srgbClr val="45D483"/>
          </a:solidFill>
          <a:ln w="1270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2" name="Text 53"/>
          <p:cNvSpPr/>
          <p:nvPr/>
        </p:nvSpPr>
        <p:spPr>
          <a:xfrm>
            <a:off x="3474720" y="3474720"/>
            <a:ext cx="132480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вчера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3" name="Shape 54"/>
          <p:cNvSpPr/>
          <p:nvPr/>
        </p:nvSpPr>
        <p:spPr>
          <a:xfrm>
            <a:off x="4389120" y="3090600"/>
            <a:ext cx="1508760" cy="360"/>
          </a:xfrm>
          <a:prstGeom prst="line">
            <a:avLst/>
          </a:prstGeom>
          <a:ln w="1905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4" name="Shape 55"/>
          <p:cNvSpPr/>
          <p:nvPr/>
        </p:nvSpPr>
        <p:spPr>
          <a:xfrm>
            <a:off x="6263640" y="2880360"/>
            <a:ext cx="410400" cy="410400"/>
          </a:xfrm>
          <a:prstGeom prst="ellipse">
            <a:avLst/>
          </a:prstGeom>
          <a:solidFill>
            <a:srgbClr val="FFB000"/>
          </a:solidFill>
          <a:ln w="1270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5" name="Text 56"/>
          <p:cNvSpPr/>
          <p:nvPr/>
        </p:nvSpPr>
        <p:spPr>
          <a:xfrm>
            <a:off x="5806440" y="3474720"/>
            <a:ext cx="132480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сегодня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6" name="Shape 57"/>
          <p:cNvSpPr/>
          <p:nvPr/>
        </p:nvSpPr>
        <p:spPr>
          <a:xfrm>
            <a:off x="6720840" y="3090600"/>
            <a:ext cx="1508760" cy="360"/>
          </a:xfrm>
          <a:prstGeom prst="line">
            <a:avLst/>
          </a:prstGeom>
          <a:ln w="1905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7" name="Shape 58"/>
          <p:cNvSpPr/>
          <p:nvPr/>
        </p:nvSpPr>
        <p:spPr>
          <a:xfrm>
            <a:off x="8595360" y="2880360"/>
            <a:ext cx="410400" cy="410400"/>
          </a:xfrm>
          <a:prstGeom prst="ellipse">
            <a:avLst/>
          </a:prstGeom>
          <a:solidFill>
            <a:srgbClr val="31D7F7"/>
          </a:solidFill>
          <a:ln w="12700">
            <a:solidFill>
              <a:srgbClr val="FFFFFF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8" name="Text 59"/>
          <p:cNvSpPr/>
          <p:nvPr/>
        </p:nvSpPr>
        <p:spPr>
          <a:xfrm>
            <a:off x="8138160" y="3474720"/>
            <a:ext cx="132480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завтра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9" name="Shape 60"/>
          <p:cNvSpPr/>
          <p:nvPr/>
        </p:nvSpPr>
        <p:spPr>
          <a:xfrm>
            <a:off x="1508760" y="2423160"/>
            <a:ext cx="821880" cy="309960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0" name="Text 61"/>
          <p:cNvSpPr/>
          <p:nvPr/>
        </p:nvSpPr>
        <p:spPr>
          <a:xfrm>
            <a:off x="1572840" y="2491920"/>
            <a:ext cx="693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lag2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1" name="Shape 62"/>
          <p:cNvSpPr/>
          <p:nvPr/>
        </p:nvSpPr>
        <p:spPr>
          <a:xfrm>
            <a:off x="3840480" y="2423160"/>
            <a:ext cx="821880" cy="309960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2" name="Text 63"/>
          <p:cNvSpPr/>
          <p:nvPr/>
        </p:nvSpPr>
        <p:spPr>
          <a:xfrm>
            <a:off x="3904560" y="2491920"/>
            <a:ext cx="693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lag1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3" name="Shape 64"/>
          <p:cNvSpPr/>
          <p:nvPr/>
        </p:nvSpPr>
        <p:spPr>
          <a:xfrm>
            <a:off x="6172200" y="2423160"/>
            <a:ext cx="821880" cy="309960"/>
          </a:xfrm>
          <a:prstGeom prst="roundRect">
            <a:avLst>
              <a:gd name="adj" fmla="val 26471"/>
            </a:avLst>
          </a:prstGeom>
          <a:solidFill>
            <a:srgbClr val="FFB000"/>
          </a:solidFill>
          <a:ln w="12700">
            <a:solidFill>
              <a:srgbClr val="FFB0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4" name="Text 65"/>
          <p:cNvSpPr/>
          <p:nvPr/>
        </p:nvSpPr>
        <p:spPr>
          <a:xfrm>
            <a:off x="6236280" y="2491920"/>
            <a:ext cx="693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цель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0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1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Таблица с лагами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2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lag1, lag2, lag7 превращают прошлое в признаки.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3" name="Shape 48"/>
          <p:cNvSpPr/>
          <p:nvPr/>
        </p:nvSpPr>
        <p:spPr>
          <a:xfrm>
            <a:off x="1097280" y="1874520"/>
            <a:ext cx="9965880" cy="3290760"/>
          </a:xfrm>
          <a:prstGeom prst="roundRect">
            <a:avLst>
              <a:gd name="adj" fmla="val 3333"/>
            </a:avLst>
          </a:prstGeom>
          <a:solidFill>
            <a:srgbClr val="0A2741"/>
          </a:solidFill>
          <a:ln w="12700">
            <a:solidFill>
              <a:srgbClr val="45D483">
                <a:alpha val="5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4" name="Shape 49"/>
          <p:cNvSpPr/>
          <p:nvPr/>
        </p:nvSpPr>
        <p:spPr>
          <a:xfrm>
            <a:off x="1097280" y="1874520"/>
            <a:ext cx="1992240" cy="501840"/>
          </a:xfrm>
          <a:prstGeom prst="rect">
            <a:avLst/>
          </a:prstGeom>
          <a:solidFill>
            <a:srgbClr val="45D483">
              <a:alpha val="95000"/>
            </a:srgbClr>
          </a:solidFill>
          <a:ln w="12700">
            <a:solidFill>
              <a:srgbClr val="071B2E">
                <a:alpha val="3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5" name="Text 50"/>
          <p:cNvSpPr/>
          <p:nvPr/>
        </p:nvSpPr>
        <p:spPr>
          <a:xfrm>
            <a:off x="1124640" y="202068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день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6" name="Shape 51"/>
          <p:cNvSpPr/>
          <p:nvPr/>
        </p:nvSpPr>
        <p:spPr>
          <a:xfrm>
            <a:off x="3090600" y="1874520"/>
            <a:ext cx="1992240" cy="501840"/>
          </a:xfrm>
          <a:prstGeom prst="rect">
            <a:avLst/>
          </a:prstGeom>
          <a:solidFill>
            <a:srgbClr val="45D483">
              <a:alpha val="95000"/>
            </a:srgbClr>
          </a:solidFill>
          <a:ln w="12700">
            <a:solidFill>
              <a:srgbClr val="071B2E">
                <a:alpha val="3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7" name="Text 52"/>
          <p:cNvSpPr/>
          <p:nvPr/>
        </p:nvSpPr>
        <p:spPr>
          <a:xfrm>
            <a:off x="3117960" y="202068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y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8" name="Shape 53"/>
          <p:cNvSpPr/>
          <p:nvPr/>
        </p:nvSpPr>
        <p:spPr>
          <a:xfrm>
            <a:off x="5083920" y="1874520"/>
            <a:ext cx="1992240" cy="501840"/>
          </a:xfrm>
          <a:prstGeom prst="rect">
            <a:avLst/>
          </a:prstGeom>
          <a:solidFill>
            <a:srgbClr val="45D483">
              <a:alpha val="95000"/>
            </a:srgbClr>
          </a:solidFill>
          <a:ln w="12700">
            <a:solidFill>
              <a:srgbClr val="071B2E">
                <a:alpha val="3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9" name="Text 54"/>
          <p:cNvSpPr/>
          <p:nvPr/>
        </p:nvSpPr>
        <p:spPr>
          <a:xfrm>
            <a:off x="5111640" y="202068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lag1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0" name="Shape 55"/>
          <p:cNvSpPr/>
          <p:nvPr/>
        </p:nvSpPr>
        <p:spPr>
          <a:xfrm>
            <a:off x="7077600" y="1874520"/>
            <a:ext cx="1992240" cy="501840"/>
          </a:xfrm>
          <a:prstGeom prst="rect">
            <a:avLst/>
          </a:prstGeom>
          <a:solidFill>
            <a:srgbClr val="45D483">
              <a:alpha val="95000"/>
            </a:srgbClr>
          </a:solidFill>
          <a:ln w="12700">
            <a:solidFill>
              <a:srgbClr val="071B2E">
                <a:alpha val="3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1" name="Text 56"/>
          <p:cNvSpPr/>
          <p:nvPr/>
        </p:nvSpPr>
        <p:spPr>
          <a:xfrm>
            <a:off x="7104960" y="202068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lag2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2" name="Shape 57"/>
          <p:cNvSpPr/>
          <p:nvPr/>
        </p:nvSpPr>
        <p:spPr>
          <a:xfrm>
            <a:off x="9070920" y="1874520"/>
            <a:ext cx="1992240" cy="501840"/>
          </a:xfrm>
          <a:prstGeom prst="rect">
            <a:avLst/>
          </a:prstGeom>
          <a:solidFill>
            <a:srgbClr val="45D483">
              <a:alpha val="95000"/>
            </a:srgbClr>
          </a:solidFill>
          <a:ln w="12700">
            <a:solidFill>
              <a:srgbClr val="071B2E">
                <a:alpha val="3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3" name="Text 58"/>
          <p:cNvSpPr/>
          <p:nvPr/>
        </p:nvSpPr>
        <p:spPr>
          <a:xfrm>
            <a:off x="9098280" y="202068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lag7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4" name="Shape 59"/>
          <p:cNvSpPr/>
          <p:nvPr/>
        </p:nvSpPr>
        <p:spPr>
          <a:xfrm>
            <a:off x="1097280" y="237744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5" name="Text 60"/>
          <p:cNvSpPr/>
          <p:nvPr/>
        </p:nvSpPr>
        <p:spPr>
          <a:xfrm>
            <a:off x="1124640" y="252360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8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6" name="Shape 61"/>
          <p:cNvSpPr/>
          <p:nvPr/>
        </p:nvSpPr>
        <p:spPr>
          <a:xfrm>
            <a:off x="3090600" y="237744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7" name="Text 62"/>
          <p:cNvSpPr/>
          <p:nvPr/>
        </p:nvSpPr>
        <p:spPr>
          <a:xfrm>
            <a:off x="3117960" y="252360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8" name="Shape 63"/>
          <p:cNvSpPr/>
          <p:nvPr/>
        </p:nvSpPr>
        <p:spPr>
          <a:xfrm>
            <a:off x="5083920" y="237744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9" name="Text 64"/>
          <p:cNvSpPr/>
          <p:nvPr/>
        </p:nvSpPr>
        <p:spPr>
          <a:xfrm>
            <a:off x="5111640" y="252360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29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0" name="Shape 65"/>
          <p:cNvSpPr/>
          <p:nvPr/>
        </p:nvSpPr>
        <p:spPr>
          <a:xfrm>
            <a:off x="7077600" y="237744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1" name="Text 66"/>
          <p:cNvSpPr/>
          <p:nvPr/>
        </p:nvSpPr>
        <p:spPr>
          <a:xfrm>
            <a:off x="7104960" y="252360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30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2" name="Shape 67"/>
          <p:cNvSpPr/>
          <p:nvPr/>
        </p:nvSpPr>
        <p:spPr>
          <a:xfrm>
            <a:off x="9070920" y="237744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3" name="Text 68"/>
          <p:cNvSpPr/>
          <p:nvPr/>
        </p:nvSpPr>
        <p:spPr>
          <a:xfrm>
            <a:off x="9098280" y="252360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25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4" name="Shape 69"/>
          <p:cNvSpPr/>
          <p:nvPr/>
        </p:nvSpPr>
        <p:spPr>
          <a:xfrm>
            <a:off x="1097280" y="288036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5" name="Text 70"/>
          <p:cNvSpPr/>
          <p:nvPr/>
        </p:nvSpPr>
        <p:spPr>
          <a:xfrm>
            <a:off x="1124640" y="302652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9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6" name="Shape 71"/>
          <p:cNvSpPr/>
          <p:nvPr/>
        </p:nvSpPr>
        <p:spPr>
          <a:xfrm>
            <a:off x="3090600" y="288036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7" name="Text 72"/>
          <p:cNvSpPr/>
          <p:nvPr/>
        </p:nvSpPr>
        <p:spPr>
          <a:xfrm>
            <a:off x="3117960" y="302652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33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8" name="Shape 73"/>
          <p:cNvSpPr/>
          <p:nvPr/>
        </p:nvSpPr>
        <p:spPr>
          <a:xfrm>
            <a:off x="5083920" y="288036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9" name="Text 74"/>
          <p:cNvSpPr/>
          <p:nvPr/>
        </p:nvSpPr>
        <p:spPr>
          <a:xfrm>
            <a:off x="5111640" y="302652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0" name="Shape 75"/>
          <p:cNvSpPr/>
          <p:nvPr/>
        </p:nvSpPr>
        <p:spPr>
          <a:xfrm>
            <a:off x="7077600" y="288036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1" name="Text 76"/>
          <p:cNvSpPr/>
          <p:nvPr/>
        </p:nvSpPr>
        <p:spPr>
          <a:xfrm>
            <a:off x="7104960" y="302652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29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2" name="Shape 77"/>
          <p:cNvSpPr/>
          <p:nvPr/>
        </p:nvSpPr>
        <p:spPr>
          <a:xfrm>
            <a:off x="9070920" y="288036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3" name="Text 78"/>
          <p:cNvSpPr/>
          <p:nvPr/>
        </p:nvSpPr>
        <p:spPr>
          <a:xfrm>
            <a:off x="9098280" y="302652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28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4" name="Shape 79"/>
          <p:cNvSpPr/>
          <p:nvPr/>
        </p:nvSpPr>
        <p:spPr>
          <a:xfrm>
            <a:off x="1097280" y="338328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5" name="Text 80"/>
          <p:cNvSpPr/>
          <p:nvPr/>
        </p:nvSpPr>
        <p:spPr>
          <a:xfrm>
            <a:off x="1124640" y="352944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10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6" name="Shape 81"/>
          <p:cNvSpPr/>
          <p:nvPr/>
        </p:nvSpPr>
        <p:spPr>
          <a:xfrm>
            <a:off x="3090600" y="338328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7" name="Text 82"/>
          <p:cNvSpPr/>
          <p:nvPr/>
        </p:nvSpPr>
        <p:spPr>
          <a:xfrm>
            <a:off x="3117960" y="352944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32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8" name="Shape 83"/>
          <p:cNvSpPr/>
          <p:nvPr/>
        </p:nvSpPr>
        <p:spPr>
          <a:xfrm>
            <a:off x="5083920" y="338328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9" name="Text 84"/>
          <p:cNvSpPr/>
          <p:nvPr/>
        </p:nvSpPr>
        <p:spPr>
          <a:xfrm>
            <a:off x="5111640" y="352944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33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0" name="Shape 85"/>
          <p:cNvSpPr/>
          <p:nvPr/>
        </p:nvSpPr>
        <p:spPr>
          <a:xfrm>
            <a:off x="7077600" y="338328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1" name="Text 86"/>
          <p:cNvSpPr/>
          <p:nvPr/>
        </p:nvSpPr>
        <p:spPr>
          <a:xfrm>
            <a:off x="7104960" y="352944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2" name="Shape 87"/>
          <p:cNvSpPr/>
          <p:nvPr/>
        </p:nvSpPr>
        <p:spPr>
          <a:xfrm>
            <a:off x="9070920" y="3383280"/>
            <a:ext cx="1992240" cy="50184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3" name="Text 88"/>
          <p:cNvSpPr/>
          <p:nvPr/>
        </p:nvSpPr>
        <p:spPr>
          <a:xfrm>
            <a:off x="9098280" y="352944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27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4" name="Shape 89"/>
          <p:cNvSpPr/>
          <p:nvPr/>
        </p:nvSpPr>
        <p:spPr>
          <a:xfrm>
            <a:off x="1097280" y="388620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5" name="Text 90"/>
          <p:cNvSpPr/>
          <p:nvPr/>
        </p:nvSpPr>
        <p:spPr>
          <a:xfrm>
            <a:off x="1124640" y="403236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11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6" name="Shape 91"/>
          <p:cNvSpPr/>
          <p:nvPr/>
        </p:nvSpPr>
        <p:spPr>
          <a:xfrm>
            <a:off x="3090600" y="388620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7" name="Text 92"/>
          <p:cNvSpPr/>
          <p:nvPr/>
        </p:nvSpPr>
        <p:spPr>
          <a:xfrm>
            <a:off x="3117960" y="403236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35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8" name="Shape 93"/>
          <p:cNvSpPr/>
          <p:nvPr/>
        </p:nvSpPr>
        <p:spPr>
          <a:xfrm>
            <a:off x="5083920" y="388620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9" name="Text 94"/>
          <p:cNvSpPr/>
          <p:nvPr/>
        </p:nvSpPr>
        <p:spPr>
          <a:xfrm>
            <a:off x="5111640" y="403236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32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0" name="Shape 95"/>
          <p:cNvSpPr/>
          <p:nvPr/>
        </p:nvSpPr>
        <p:spPr>
          <a:xfrm>
            <a:off x="7077600" y="388620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1" name="Text 96"/>
          <p:cNvSpPr/>
          <p:nvPr/>
        </p:nvSpPr>
        <p:spPr>
          <a:xfrm>
            <a:off x="7104960" y="403236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33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2" name="Shape 97"/>
          <p:cNvSpPr/>
          <p:nvPr/>
        </p:nvSpPr>
        <p:spPr>
          <a:xfrm>
            <a:off x="9070920" y="3886200"/>
            <a:ext cx="1992240" cy="50184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3" name="Text 98"/>
          <p:cNvSpPr/>
          <p:nvPr/>
        </p:nvSpPr>
        <p:spPr>
          <a:xfrm>
            <a:off x="9098280" y="4032360"/>
            <a:ext cx="19375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29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4" name="Rectangle 4520"/>
          <p:cNvSpPr/>
          <p:nvPr/>
        </p:nvSpPr>
        <p:spPr>
          <a:xfrm>
            <a:off x="777240" y="1737360"/>
            <a:ext cx="10606320" cy="420552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655" name="TextBox 4521"/>
          <p:cNvSpPr/>
          <p:nvPr/>
        </p:nvSpPr>
        <p:spPr>
          <a:xfrm>
            <a:off x="868680" y="1874520"/>
            <a:ext cx="1024056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Одна строка данных может выглядеть так: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6" name="Rounded Rectangle 4522"/>
          <p:cNvSpPr/>
          <p:nvPr/>
        </p:nvSpPr>
        <p:spPr>
          <a:xfrm>
            <a:off x="868680" y="2468880"/>
            <a:ext cx="1690920" cy="155376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657" name="TextBox 4523"/>
          <p:cNvSpPr/>
          <p:nvPr/>
        </p:nvSpPr>
        <p:spPr>
          <a:xfrm>
            <a:off x="941760" y="2578680"/>
            <a:ext cx="154476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день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8" name="TextBox 4524"/>
          <p:cNvSpPr/>
          <p:nvPr/>
        </p:nvSpPr>
        <p:spPr>
          <a:xfrm>
            <a:off x="941760" y="3063240"/>
            <a:ext cx="154476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10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9" name="Rounded Rectangle 4525"/>
          <p:cNvSpPr/>
          <p:nvPr/>
        </p:nvSpPr>
        <p:spPr>
          <a:xfrm>
            <a:off x="2880360" y="2468880"/>
            <a:ext cx="1690920" cy="155376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660" name="TextBox 4526"/>
          <p:cNvSpPr/>
          <p:nvPr/>
        </p:nvSpPr>
        <p:spPr>
          <a:xfrm>
            <a:off x="2953440" y="2578680"/>
            <a:ext cx="154476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цель y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1" name="TextBox 4527"/>
          <p:cNvSpPr/>
          <p:nvPr/>
        </p:nvSpPr>
        <p:spPr>
          <a:xfrm>
            <a:off x="2953440" y="3063240"/>
            <a:ext cx="154476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35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2" name="Rounded Rectangle 4528"/>
          <p:cNvSpPr/>
          <p:nvPr/>
        </p:nvSpPr>
        <p:spPr>
          <a:xfrm>
            <a:off x="4892040" y="2468880"/>
            <a:ext cx="1690920" cy="155376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663" name="TextBox 4529"/>
          <p:cNvSpPr/>
          <p:nvPr/>
        </p:nvSpPr>
        <p:spPr>
          <a:xfrm>
            <a:off x="4965120" y="2578680"/>
            <a:ext cx="154476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lag1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4" name="TextBox 4530"/>
          <p:cNvSpPr/>
          <p:nvPr/>
        </p:nvSpPr>
        <p:spPr>
          <a:xfrm>
            <a:off x="4965120" y="3063240"/>
            <a:ext cx="154476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32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5" name="Rounded Rectangle 4531"/>
          <p:cNvSpPr/>
          <p:nvPr/>
        </p:nvSpPr>
        <p:spPr>
          <a:xfrm>
            <a:off x="6903720" y="2468880"/>
            <a:ext cx="1690920" cy="155376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666" name="TextBox 4532"/>
          <p:cNvSpPr/>
          <p:nvPr/>
        </p:nvSpPr>
        <p:spPr>
          <a:xfrm>
            <a:off x="6976800" y="2578680"/>
            <a:ext cx="154476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lag2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7" name="TextBox 4533"/>
          <p:cNvSpPr/>
          <p:nvPr/>
        </p:nvSpPr>
        <p:spPr>
          <a:xfrm>
            <a:off x="6976800" y="3063240"/>
            <a:ext cx="154476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33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8" name="Rounded Rectangle 4534"/>
          <p:cNvSpPr/>
          <p:nvPr/>
        </p:nvSpPr>
        <p:spPr>
          <a:xfrm>
            <a:off x="8915400" y="2468880"/>
            <a:ext cx="1690920" cy="155376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669" name="TextBox 4535"/>
          <p:cNvSpPr/>
          <p:nvPr/>
        </p:nvSpPr>
        <p:spPr>
          <a:xfrm>
            <a:off x="8988480" y="2578680"/>
            <a:ext cx="1544760" cy="4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lag7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0" name="TextBox 4536"/>
          <p:cNvSpPr/>
          <p:nvPr/>
        </p:nvSpPr>
        <p:spPr>
          <a:xfrm>
            <a:off x="8988480" y="3063240"/>
            <a:ext cx="154476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27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1" name="TextBox 4537"/>
          <p:cNvSpPr/>
          <p:nvPr/>
        </p:nvSpPr>
        <p:spPr>
          <a:xfrm>
            <a:off x="868680" y="4343400"/>
            <a:ext cx="10149120" cy="91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9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Идея простая: чтобы предсказывать сегодня, мы даём модели значения из прошлого — вчера, позавчера или неделю назад.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Зачем lag7?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Если есть недельный ритм, значение неделю назад может быть полезным.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0" name="Text 48"/>
          <p:cNvSpPr/>
          <p:nvPr/>
        </p:nvSpPr>
        <p:spPr>
          <a:xfrm>
            <a:off x="777240" y="1691640"/>
            <a:ext cx="5119560" cy="393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lag1 — вчера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lag2 — позавчера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lag7 — тот же день недели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lags + внешние признаки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1" name="Shape 49"/>
          <p:cNvSpPr/>
          <p:nvPr/>
        </p:nvSpPr>
        <p:spPr>
          <a:xfrm>
            <a:off x="6400800" y="1828800"/>
            <a:ext cx="4479480" cy="3473640"/>
          </a:xfrm>
          <a:prstGeom prst="roundRect">
            <a:avLst>
              <a:gd name="adj" fmla="val 3158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2" name="Shape 50"/>
          <p:cNvSpPr/>
          <p:nvPr/>
        </p:nvSpPr>
        <p:spPr>
          <a:xfrm>
            <a:off x="6720840" y="4937760"/>
            <a:ext cx="38862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3" name="Shape 51"/>
          <p:cNvSpPr/>
          <p:nvPr/>
        </p:nvSpPr>
        <p:spPr>
          <a:xfrm flipV="1">
            <a:off x="6720840" y="2148840"/>
            <a:ext cx="360" cy="278892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4" name="Shape 52"/>
          <p:cNvSpPr/>
          <p:nvPr/>
        </p:nvSpPr>
        <p:spPr>
          <a:xfrm flipV="1">
            <a:off x="6997320" y="4328640"/>
            <a:ext cx="555480" cy="17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5" name="Shape 53"/>
          <p:cNvSpPr/>
          <p:nvPr/>
        </p:nvSpPr>
        <p:spPr>
          <a:xfrm flipV="1">
            <a:off x="7552800" y="3918960"/>
            <a:ext cx="555480" cy="4096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6" name="Shape 54"/>
          <p:cNvSpPr/>
          <p:nvPr/>
        </p:nvSpPr>
        <p:spPr>
          <a:xfrm flipV="1">
            <a:off x="8108280" y="3663000"/>
            <a:ext cx="555480" cy="255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7" name="Shape 55"/>
          <p:cNvSpPr/>
          <p:nvPr/>
        </p:nvSpPr>
        <p:spPr>
          <a:xfrm flipV="1">
            <a:off x="8663760" y="3304440"/>
            <a:ext cx="555480" cy="358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8" name="Shape 56"/>
          <p:cNvSpPr/>
          <p:nvPr/>
        </p:nvSpPr>
        <p:spPr>
          <a:xfrm flipV="1">
            <a:off x="9219240" y="2971800"/>
            <a:ext cx="55548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9" name="Shape 57"/>
          <p:cNvSpPr/>
          <p:nvPr/>
        </p:nvSpPr>
        <p:spPr>
          <a:xfrm flipV="1">
            <a:off x="9774720" y="2689920"/>
            <a:ext cx="555480" cy="28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5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6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И тут возвращаются старые знакомые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7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Tree, kNN и регрессия могут работать с lag-признаками.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8" name="Text 48"/>
          <p:cNvSpPr/>
          <p:nvPr/>
        </p:nvSpPr>
        <p:spPr>
          <a:xfrm>
            <a:off x="685800" y="1920240"/>
            <a:ext cx="1083456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Tree, kNN и регрессия могут работать с lag-признаками.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Условие честности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Все признаки должны существовать в момент прогноза.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7" name="Text 48"/>
          <p:cNvSpPr/>
          <p:nvPr/>
        </p:nvSpPr>
        <p:spPr>
          <a:xfrm>
            <a:off x="822960" y="2057400"/>
            <a:ext cx="10423080" cy="14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Все признаки должны существовать в момент прогноза.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8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9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0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1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2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3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4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5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6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7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8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9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0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1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2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3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4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5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6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7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8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9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0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1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2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3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4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5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6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7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8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9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0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1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2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3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4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5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6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7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8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9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0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1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2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3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4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SARIMAX: идея, не математика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5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Прошлые значения + сезонность + внешние факторы → прогноз.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6" name="Shape 48"/>
          <p:cNvSpPr/>
          <p:nvPr/>
        </p:nvSpPr>
        <p:spPr>
          <a:xfrm>
            <a:off x="822960" y="1783080"/>
            <a:ext cx="10514520" cy="3930840"/>
          </a:xfrm>
          <a:prstGeom prst="roundRect">
            <a:avLst>
              <a:gd name="adj" fmla="val 2791"/>
            </a:avLst>
          </a:prstGeom>
          <a:solidFill>
            <a:srgbClr val="0A2741"/>
          </a:solidFill>
          <a:ln w="12700">
            <a:solidFill>
              <a:srgbClr val="31D7F7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7" name="Shape 49"/>
          <p:cNvSpPr/>
          <p:nvPr/>
        </p:nvSpPr>
        <p:spPr>
          <a:xfrm>
            <a:off x="1143000" y="2240280"/>
            <a:ext cx="1964880" cy="309960"/>
          </a:xfrm>
          <a:prstGeom prst="roundRect">
            <a:avLst>
              <a:gd name="adj" fmla="val 26471"/>
            </a:avLst>
          </a:prstGeom>
          <a:solidFill>
            <a:srgbClr val="45D483"/>
          </a:solidFill>
          <a:ln w="12700">
            <a:solidFill>
              <a:srgbClr val="45D48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8" name="Text 50"/>
          <p:cNvSpPr/>
          <p:nvPr/>
        </p:nvSpPr>
        <p:spPr>
          <a:xfrm>
            <a:off x="1207080" y="2309040"/>
            <a:ext cx="1836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прошлые значения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9" name="Shape 51"/>
          <p:cNvSpPr/>
          <p:nvPr/>
        </p:nvSpPr>
        <p:spPr>
          <a:xfrm>
            <a:off x="2103120" y="2587680"/>
            <a:ext cx="360" cy="914400"/>
          </a:xfrm>
          <a:prstGeom prst="line">
            <a:avLst/>
          </a:prstGeom>
          <a:ln w="19050">
            <a:solidFill>
              <a:srgbClr val="45D48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0" name="Shape 52"/>
          <p:cNvSpPr/>
          <p:nvPr/>
        </p:nvSpPr>
        <p:spPr>
          <a:xfrm>
            <a:off x="3520440" y="2240280"/>
            <a:ext cx="1964880" cy="309960"/>
          </a:xfrm>
          <a:prstGeom prst="roundRect">
            <a:avLst>
              <a:gd name="adj" fmla="val 26471"/>
            </a:avLst>
          </a:prstGeom>
          <a:solidFill>
            <a:srgbClr val="FFB000"/>
          </a:solidFill>
          <a:ln w="12700">
            <a:solidFill>
              <a:srgbClr val="FFB0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1" name="Text 53"/>
          <p:cNvSpPr/>
          <p:nvPr/>
        </p:nvSpPr>
        <p:spPr>
          <a:xfrm>
            <a:off x="3584520" y="2309040"/>
            <a:ext cx="1836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прошлые ошибки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2" name="Shape 54"/>
          <p:cNvSpPr/>
          <p:nvPr/>
        </p:nvSpPr>
        <p:spPr>
          <a:xfrm>
            <a:off x="4480560" y="2587680"/>
            <a:ext cx="360" cy="914400"/>
          </a:xfrm>
          <a:prstGeom prst="line">
            <a:avLst/>
          </a:prstGeom>
          <a:ln w="19050">
            <a:solidFill>
              <a:srgbClr val="FFB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3" name="Shape 55"/>
          <p:cNvSpPr/>
          <p:nvPr/>
        </p:nvSpPr>
        <p:spPr>
          <a:xfrm>
            <a:off x="5897880" y="2240280"/>
            <a:ext cx="1964880" cy="309960"/>
          </a:xfrm>
          <a:prstGeom prst="roundRect">
            <a:avLst>
              <a:gd name="adj" fmla="val 26471"/>
            </a:avLst>
          </a:prstGeom>
          <a:solidFill>
            <a:srgbClr val="B777FF"/>
          </a:solidFill>
          <a:ln w="12700">
            <a:solidFill>
              <a:srgbClr val="B777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4" name="Text 56"/>
          <p:cNvSpPr/>
          <p:nvPr/>
        </p:nvSpPr>
        <p:spPr>
          <a:xfrm>
            <a:off x="5961960" y="2309040"/>
            <a:ext cx="1836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сезонность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5" name="Shape 57"/>
          <p:cNvSpPr/>
          <p:nvPr/>
        </p:nvSpPr>
        <p:spPr>
          <a:xfrm>
            <a:off x="6858000" y="2587680"/>
            <a:ext cx="360" cy="914400"/>
          </a:xfrm>
          <a:prstGeom prst="line">
            <a:avLst/>
          </a:prstGeom>
          <a:ln w="19050">
            <a:solidFill>
              <a:srgbClr val="B777FF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6" name="Shape 58"/>
          <p:cNvSpPr/>
          <p:nvPr/>
        </p:nvSpPr>
        <p:spPr>
          <a:xfrm>
            <a:off x="8275320" y="2240280"/>
            <a:ext cx="1964880" cy="309960"/>
          </a:xfrm>
          <a:prstGeom prst="roundRect">
            <a:avLst>
              <a:gd name="adj" fmla="val 26471"/>
            </a:avLst>
          </a:prstGeom>
          <a:solidFill>
            <a:srgbClr val="31D7F7"/>
          </a:solidFill>
          <a:ln w="12700">
            <a:solidFill>
              <a:srgbClr val="31D7F7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7" name="Text 59"/>
          <p:cNvSpPr/>
          <p:nvPr/>
        </p:nvSpPr>
        <p:spPr>
          <a:xfrm>
            <a:off x="8339400" y="2309040"/>
            <a:ext cx="18367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внешние факторы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8" name="Shape 60"/>
          <p:cNvSpPr/>
          <p:nvPr/>
        </p:nvSpPr>
        <p:spPr>
          <a:xfrm>
            <a:off x="9235440" y="2587680"/>
            <a:ext cx="360" cy="914400"/>
          </a:xfrm>
          <a:prstGeom prst="line">
            <a:avLst/>
          </a:prstGeom>
          <a:ln w="19050">
            <a:solidFill>
              <a:srgbClr val="31D7F7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9" name="Shape 61"/>
          <p:cNvSpPr/>
          <p:nvPr/>
        </p:nvSpPr>
        <p:spPr>
          <a:xfrm>
            <a:off x="4389120" y="3749040"/>
            <a:ext cx="3382200" cy="684720"/>
          </a:xfrm>
          <a:prstGeom prst="roundRect">
            <a:avLst>
              <a:gd name="adj" fmla="val 16000"/>
            </a:avLst>
          </a:prstGeom>
          <a:solidFill>
            <a:srgbClr val="0A2741"/>
          </a:solidFill>
          <a:ln w="15240">
            <a:solidFill>
              <a:srgbClr val="F7F3E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0" name="Text 62"/>
          <p:cNvSpPr/>
          <p:nvPr/>
        </p:nvSpPr>
        <p:spPr>
          <a:xfrm>
            <a:off x="4572000" y="3977640"/>
            <a:ext cx="3016440" cy="20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SARIMAX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1" name="Shape 63"/>
          <p:cNvSpPr/>
          <p:nvPr/>
        </p:nvSpPr>
        <p:spPr>
          <a:xfrm>
            <a:off x="7863840" y="4096440"/>
            <a:ext cx="1051560" cy="360"/>
          </a:xfrm>
          <a:prstGeom prst="line">
            <a:avLst/>
          </a:prstGeom>
          <a:ln w="19050">
            <a:solidFill>
              <a:srgbClr val="F7F3E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2" name="Shape 64"/>
          <p:cNvSpPr/>
          <p:nvPr/>
        </p:nvSpPr>
        <p:spPr>
          <a:xfrm>
            <a:off x="9006840" y="3913560"/>
            <a:ext cx="1324800" cy="309960"/>
          </a:xfrm>
          <a:prstGeom prst="roundRect">
            <a:avLst>
              <a:gd name="adj" fmla="val 26471"/>
            </a:avLst>
          </a:prstGeom>
          <a:solidFill>
            <a:srgbClr val="FFB000"/>
          </a:solidFill>
          <a:ln w="12700">
            <a:solidFill>
              <a:srgbClr val="FFB0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3" name="Text 65"/>
          <p:cNvSpPr/>
          <p:nvPr/>
        </p:nvSpPr>
        <p:spPr>
          <a:xfrm>
            <a:off x="9070920" y="3982320"/>
            <a:ext cx="119664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прогноз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9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0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1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39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0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Когда SARIMAX имеет смысл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1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Регулярный ряд, выраженная структура, внешние признаки.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2" name="Text 48"/>
          <p:cNvSpPr/>
          <p:nvPr/>
        </p:nvSpPr>
        <p:spPr>
          <a:xfrm>
            <a:off x="777240" y="1691640"/>
            <a:ext cx="5119560" cy="393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есть история ряда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есть сезонность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есть внешние факторы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нужна аккуратная диагностика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3" name="Shape 49"/>
          <p:cNvSpPr/>
          <p:nvPr/>
        </p:nvSpPr>
        <p:spPr>
          <a:xfrm>
            <a:off x="6400800" y="1828800"/>
            <a:ext cx="4479480" cy="3473640"/>
          </a:xfrm>
          <a:prstGeom prst="roundRect">
            <a:avLst>
              <a:gd name="adj" fmla="val 3158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4" name="Shape 50"/>
          <p:cNvSpPr/>
          <p:nvPr/>
        </p:nvSpPr>
        <p:spPr>
          <a:xfrm>
            <a:off x="6720840" y="4937760"/>
            <a:ext cx="38862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5" name="Shape 51"/>
          <p:cNvSpPr/>
          <p:nvPr/>
        </p:nvSpPr>
        <p:spPr>
          <a:xfrm flipV="1">
            <a:off x="6720840" y="2148840"/>
            <a:ext cx="360" cy="278892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6" name="Shape 52"/>
          <p:cNvSpPr/>
          <p:nvPr/>
        </p:nvSpPr>
        <p:spPr>
          <a:xfrm flipV="1">
            <a:off x="6997320" y="4328640"/>
            <a:ext cx="555480" cy="17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7" name="Shape 53"/>
          <p:cNvSpPr/>
          <p:nvPr/>
        </p:nvSpPr>
        <p:spPr>
          <a:xfrm flipV="1">
            <a:off x="7552800" y="3918960"/>
            <a:ext cx="555480" cy="4096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8" name="Shape 54"/>
          <p:cNvSpPr/>
          <p:nvPr/>
        </p:nvSpPr>
        <p:spPr>
          <a:xfrm flipV="1">
            <a:off x="8108280" y="3663000"/>
            <a:ext cx="555480" cy="255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49" name="Shape 55"/>
          <p:cNvSpPr/>
          <p:nvPr/>
        </p:nvSpPr>
        <p:spPr>
          <a:xfrm flipV="1">
            <a:off x="8663760" y="3304440"/>
            <a:ext cx="555480" cy="358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0" name="Shape 56"/>
          <p:cNvSpPr/>
          <p:nvPr/>
        </p:nvSpPr>
        <p:spPr>
          <a:xfrm flipV="1">
            <a:off x="9219240" y="2971800"/>
            <a:ext cx="55548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1" name="Shape 57"/>
          <p:cNvSpPr/>
          <p:nvPr/>
        </p:nvSpPr>
        <p:spPr>
          <a:xfrm flipV="1">
            <a:off x="9774720" y="2689920"/>
            <a:ext cx="555480" cy="28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5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8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Prophet: идея за один слайд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9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Тренд + сезонность + праздники/события.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0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1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тренд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2" name="Shape 50"/>
          <p:cNvSpPr/>
          <p:nvPr/>
        </p:nvSpPr>
        <p:spPr>
          <a:xfrm>
            <a:off x="10058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3" name="Shape 51"/>
          <p:cNvSpPr/>
          <p:nvPr/>
        </p:nvSpPr>
        <p:spPr>
          <a:xfrm>
            <a:off x="1325880" y="4572000"/>
            <a:ext cx="22248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4" name="Shape 52"/>
          <p:cNvSpPr/>
          <p:nvPr/>
        </p:nvSpPr>
        <p:spPr>
          <a:xfrm flipV="1">
            <a:off x="132588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5" name="Shape 53"/>
          <p:cNvSpPr/>
          <p:nvPr/>
        </p:nvSpPr>
        <p:spPr>
          <a:xfrm flipV="1">
            <a:off x="1519200" y="4244400"/>
            <a:ext cx="306360" cy="896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4640" rIns="90000" bIns="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6" name="Shape 54"/>
          <p:cNvSpPr/>
          <p:nvPr/>
        </p:nvSpPr>
        <p:spPr>
          <a:xfrm flipV="1">
            <a:off x="1825560" y="4039560"/>
            <a:ext cx="306360" cy="204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7" name="Shape 55"/>
          <p:cNvSpPr/>
          <p:nvPr/>
        </p:nvSpPr>
        <p:spPr>
          <a:xfrm flipV="1">
            <a:off x="2131920" y="3911760"/>
            <a:ext cx="306360" cy="1278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8" name="Shape 56"/>
          <p:cNvSpPr/>
          <p:nvPr/>
        </p:nvSpPr>
        <p:spPr>
          <a:xfrm flipV="1">
            <a:off x="2438280" y="3732480"/>
            <a:ext cx="306360" cy="17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9" name="Shape 57"/>
          <p:cNvSpPr/>
          <p:nvPr/>
        </p:nvSpPr>
        <p:spPr>
          <a:xfrm flipV="1">
            <a:off x="2744640" y="3566160"/>
            <a:ext cx="306360" cy="1663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0" name="Shape 58"/>
          <p:cNvSpPr/>
          <p:nvPr/>
        </p:nvSpPr>
        <p:spPr>
          <a:xfrm flipV="1">
            <a:off x="3051000" y="3425040"/>
            <a:ext cx="306360" cy="14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1" name="Text 59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куда движется ряд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2" name="Shape 60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3" name="Text 61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сезонности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4" name="Shape 62"/>
          <p:cNvSpPr/>
          <p:nvPr/>
        </p:nvSpPr>
        <p:spPr>
          <a:xfrm>
            <a:off x="46940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5" name="Shape 63"/>
          <p:cNvSpPr/>
          <p:nvPr/>
        </p:nvSpPr>
        <p:spPr>
          <a:xfrm>
            <a:off x="50137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6" name="Shape 64"/>
          <p:cNvSpPr/>
          <p:nvPr/>
        </p:nvSpPr>
        <p:spPr>
          <a:xfrm flipV="1">
            <a:off x="50137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7" name="Shape 65"/>
          <p:cNvSpPr/>
          <p:nvPr/>
        </p:nvSpPr>
        <p:spPr>
          <a:xfrm flipV="1">
            <a:off x="5105160" y="3585960"/>
            <a:ext cx="107640" cy="3002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8" name="Shape 66"/>
          <p:cNvSpPr/>
          <p:nvPr/>
        </p:nvSpPr>
        <p:spPr>
          <a:xfrm flipV="1">
            <a:off x="5212800" y="3557880"/>
            <a:ext cx="107280" cy="28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19" name="Shape 67"/>
          <p:cNvSpPr/>
          <p:nvPr/>
        </p:nvSpPr>
        <p:spPr>
          <a:xfrm>
            <a:off x="5320080" y="3557880"/>
            <a:ext cx="107640" cy="269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0" name="Shape 68"/>
          <p:cNvSpPr/>
          <p:nvPr/>
        </p:nvSpPr>
        <p:spPr>
          <a:xfrm>
            <a:off x="5427720" y="3827160"/>
            <a:ext cx="107280" cy="322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1" name="Shape 69"/>
          <p:cNvSpPr/>
          <p:nvPr/>
        </p:nvSpPr>
        <p:spPr>
          <a:xfrm>
            <a:off x="5535000" y="4149720"/>
            <a:ext cx="107640" cy="83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2" name="Shape 70"/>
          <p:cNvSpPr/>
          <p:nvPr/>
        </p:nvSpPr>
        <p:spPr>
          <a:xfrm flipV="1">
            <a:off x="5642640" y="4002480"/>
            <a:ext cx="107640" cy="2311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3" name="Shape 71"/>
          <p:cNvSpPr/>
          <p:nvPr/>
        </p:nvSpPr>
        <p:spPr>
          <a:xfrm flipV="1">
            <a:off x="5750280" y="3665880"/>
            <a:ext cx="107280" cy="336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4" name="Shape 72"/>
          <p:cNvSpPr/>
          <p:nvPr/>
        </p:nvSpPr>
        <p:spPr>
          <a:xfrm flipV="1">
            <a:off x="5857560" y="3528720"/>
            <a:ext cx="107640" cy="13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5" name="Shape 73"/>
          <p:cNvSpPr/>
          <p:nvPr/>
        </p:nvSpPr>
        <p:spPr>
          <a:xfrm>
            <a:off x="5965200" y="3528720"/>
            <a:ext cx="107280" cy="1868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6" name="Shape 74"/>
          <p:cNvSpPr/>
          <p:nvPr/>
        </p:nvSpPr>
        <p:spPr>
          <a:xfrm>
            <a:off x="6072480" y="3715560"/>
            <a:ext cx="107640" cy="3409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7" name="Shape 75"/>
          <p:cNvSpPr/>
          <p:nvPr/>
        </p:nvSpPr>
        <p:spPr>
          <a:xfrm>
            <a:off x="6180120" y="4056480"/>
            <a:ext cx="107280" cy="1868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8" name="Shape 76"/>
          <p:cNvSpPr/>
          <p:nvPr/>
        </p:nvSpPr>
        <p:spPr>
          <a:xfrm flipV="1">
            <a:off x="6287400" y="4106160"/>
            <a:ext cx="107640" cy="1371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9" name="Shape 77"/>
          <p:cNvSpPr/>
          <p:nvPr/>
        </p:nvSpPr>
        <p:spPr>
          <a:xfrm flipV="1">
            <a:off x="6395040" y="3769560"/>
            <a:ext cx="107280" cy="3366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0" name="Shape 78"/>
          <p:cNvSpPr/>
          <p:nvPr/>
        </p:nvSpPr>
        <p:spPr>
          <a:xfrm flipV="1">
            <a:off x="6502320" y="3538440"/>
            <a:ext cx="107640" cy="2311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1" name="Shape 79"/>
          <p:cNvSpPr/>
          <p:nvPr/>
        </p:nvSpPr>
        <p:spPr>
          <a:xfrm>
            <a:off x="6609960" y="3538440"/>
            <a:ext cx="107640" cy="83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2" name="Shape 80"/>
          <p:cNvSpPr/>
          <p:nvPr/>
        </p:nvSpPr>
        <p:spPr>
          <a:xfrm>
            <a:off x="6717600" y="3622320"/>
            <a:ext cx="107280" cy="3225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3" name="Shape 81"/>
          <p:cNvSpPr/>
          <p:nvPr/>
        </p:nvSpPr>
        <p:spPr>
          <a:xfrm>
            <a:off x="6824880" y="3944880"/>
            <a:ext cx="107640" cy="269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4" name="Shape 82"/>
          <p:cNvSpPr/>
          <p:nvPr/>
        </p:nvSpPr>
        <p:spPr>
          <a:xfrm flipV="1">
            <a:off x="6932520" y="4186080"/>
            <a:ext cx="107280" cy="280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5" name="Shape 83"/>
          <p:cNvSpPr/>
          <p:nvPr/>
        </p:nvSpPr>
        <p:spPr>
          <a:xfrm flipV="1">
            <a:off x="7039800" y="3886200"/>
            <a:ext cx="107640" cy="2998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6" name="Text 84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что повторяется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7" name="Shape 85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B777FF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8" name="Text 86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события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9" name="Shape 87"/>
          <p:cNvSpPr/>
          <p:nvPr/>
        </p:nvSpPr>
        <p:spPr>
          <a:xfrm>
            <a:off x="838188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B777FF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0" name="Shape 88"/>
          <p:cNvSpPr/>
          <p:nvPr/>
        </p:nvSpPr>
        <p:spPr>
          <a:xfrm>
            <a:off x="87019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1" name="Shape 89"/>
          <p:cNvSpPr/>
          <p:nvPr/>
        </p:nvSpPr>
        <p:spPr>
          <a:xfrm flipV="1">
            <a:off x="87019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2" name="Shape 90"/>
          <p:cNvSpPr/>
          <p:nvPr/>
        </p:nvSpPr>
        <p:spPr>
          <a:xfrm flipV="1">
            <a:off x="8793360" y="3891600"/>
            <a:ext cx="101880" cy="18648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3" name="Shape 91"/>
          <p:cNvSpPr/>
          <p:nvPr/>
        </p:nvSpPr>
        <p:spPr>
          <a:xfrm flipV="1">
            <a:off x="8895240" y="3538800"/>
            <a:ext cx="102240" cy="35280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4" name="Shape 92"/>
          <p:cNvSpPr/>
          <p:nvPr/>
        </p:nvSpPr>
        <p:spPr>
          <a:xfrm>
            <a:off x="8997480" y="3538800"/>
            <a:ext cx="102240" cy="46800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5" name="Shape 93"/>
          <p:cNvSpPr/>
          <p:nvPr/>
        </p:nvSpPr>
        <p:spPr>
          <a:xfrm>
            <a:off x="9099720" y="4006800"/>
            <a:ext cx="101880" cy="20664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6" name="Shape 94"/>
          <p:cNvSpPr/>
          <p:nvPr/>
        </p:nvSpPr>
        <p:spPr>
          <a:xfrm>
            <a:off x="9201600" y="4213440"/>
            <a:ext cx="102240" cy="9504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7" name="Shape 95"/>
          <p:cNvSpPr/>
          <p:nvPr/>
        </p:nvSpPr>
        <p:spPr>
          <a:xfrm flipV="1">
            <a:off x="9303840" y="4213440"/>
            <a:ext cx="102240" cy="9504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8" name="Shape 96"/>
          <p:cNvSpPr/>
          <p:nvPr/>
        </p:nvSpPr>
        <p:spPr>
          <a:xfrm flipV="1">
            <a:off x="9406080" y="4006800"/>
            <a:ext cx="101880" cy="20664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9" name="Shape 97"/>
          <p:cNvSpPr/>
          <p:nvPr/>
        </p:nvSpPr>
        <p:spPr>
          <a:xfrm flipV="1">
            <a:off x="9507960" y="3858840"/>
            <a:ext cx="102240" cy="14796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0" name="Shape 98"/>
          <p:cNvSpPr/>
          <p:nvPr/>
        </p:nvSpPr>
        <p:spPr>
          <a:xfrm flipV="1">
            <a:off x="9610200" y="3571560"/>
            <a:ext cx="102240" cy="28728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1" name="Shape 99"/>
          <p:cNvSpPr/>
          <p:nvPr/>
        </p:nvSpPr>
        <p:spPr>
          <a:xfrm>
            <a:off x="9712440" y="3571560"/>
            <a:ext cx="101880" cy="50652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2" name="Shape 100"/>
          <p:cNvSpPr/>
          <p:nvPr/>
        </p:nvSpPr>
        <p:spPr>
          <a:xfrm>
            <a:off x="9814320" y="4078080"/>
            <a:ext cx="102240" cy="18648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3" name="Shape 101"/>
          <p:cNvSpPr/>
          <p:nvPr/>
        </p:nvSpPr>
        <p:spPr>
          <a:xfrm>
            <a:off x="9916560" y="4264560"/>
            <a:ext cx="101880" cy="3276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4" name="Shape 102"/>
          <p:cNvSpPr/>
          <p:nvPr/>
        </p:nvSpPr>
        <p:spPr>
          <a:xfrm flipV="1">
            <a:off x="10018440" y="4149360"/>
            <a:ext cx="102240" cy="14796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5" name="Shape 103"/>
          <p:cNvSpPr/>
          <p:nvPr/>
        </p:nvSpPr>
        <p:spPr>
          <a:xfrm flipV="1">
            <a:off x="10120680" y="3942720"/>
            <a:ext cx="102240" cy="20664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6" name="Shape 104"/>
          <p:cNvSpPr/>
          <p:nvPr/>
        </p:nvSpPr>
        <p:spPr>
          <a:xfrm flipV="1">
            <a:off x="10222920" y="3847680"/>
            <a:ext cx="101880" cy="9504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7" name="Shape 105"/>
          <p:cNvSpPr/>
          <p:nvPr/>
        </p:nvSpPr>
        <p:spPr>
          <a:xfrm flipV="1">
            <a:off x="10324800" y="3622680"/>
            <a:ext cx="102240" cy="22500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8" name="Shape 106"/>
          <p:cNvSpPr/>
          <p:nvPr/>
        </p:nvSpPr>
        <p:spPr>
          <a:xfrm>
            <a:off x="10427040" y="3622680"/>
            <a:ext cx="102240" cy="52668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9" name="Shape 107"/>
          <p:cNvSpPr/>
          <p:nvPr/>
        </p:nvSpPr>
        <p:spPr>
          <a:xfrm>
            <a:off x="10529280" y="4149360"/>
            <a:ext cx="101880" cy="14796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0" name="Shape 108"/>
          <p:cNvSpPr/>
          <p:nvPr/>
        </p:nvSpPr>
        <p:spPr>
          <a:xfrm flipV="1">
            <a:off x="10631160" y="4264560"/>
            <a:ext cx="102240" cy="3276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1" name="Shape 109"/>
          <p:cNvSpPr/>
          <p:nvPr/>
        </p:nvSpPr>
        <p:spPr>
          <a:xfrm flipV="1">
            <a:off x="10733400" y="4078080"/>
            <a:ext cx="102240" cy="186480"/>
          </a:xfrm>
          <a:prstGeom prst="line">
            <a:avLst/>
          </a:prstGeom>
          <a:ln w="27940">
            <a:solidFill>
              <a:srgbClr val="B777FF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2" name="Text 110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праздники и акции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8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Другие подходы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 существует одной лучшей модели для всех рядов.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1" name="Shape 48"/>
          <p:cNvSpPr/>
          <p:nvPr/>
        </p:nvSpPr>
        <p:spPr>
          <a:xfrm>
            <a:off x="548640" y="1600200"/>
            <a:ext cx="11063160" cy="4525200"/>
          </a:xfrm>
          <a:prstGeom prst="roundRect">
            <a:avLst>
              <a:gd name="adj" fmla="val 2424"/>
            </a:avLst>
          </a:prstGeom>
          <a:solidFill>
            <a:srgbClr val="0A2741"/>
          </a:solidFill>
          <a:ln w="12700">
            <a:solidFill>
              <a:srgbClr val="31D7F7">
                <a:alpha val="5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2" name="Shape 49"/>
          <p:cNvSpPr/>
          <p:nvPr/>
        </p:nvSpPr>
        <p:spPr>
          <a:xfrm>
            <a:off x="548640" y="1600200"/>
            <a:ext cx="2543760" cy="456120"/>
          </a:xfrm>
          <a:prstGeom prst="rect">
            <a:avLst/>
          </a:prstGeom>
          <a:solidFill>
            <a:srgbClr val="31D7F7"/>
          </a:solidFill>
          <a:ln w="12700">
            <a:solidFill>
              <a:srgbClr val="071B2E">
                <a:alpha val="2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3" name="Text 50"/>
          <p:cNvSpPr/>
          <p:nvPr/>
        </p:nvSpPr>
        <p:spPr>
          <a:xfrm>
            <a:off x="594360" y="1746360"/>
            <a:ext cx="24523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Подход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4" name="Shape 51"/>
          <p:cNvSpPr/>
          <p:nvPr/>
        </p:nvSpPr>
        <p:spPr>
          <a:xfrm>
            <a:off x="3093480" y="1600200"/>
            <a:ext cx="4092840" cy="456120"/>
          </a:xfrm>
          <a:prstGeom prst="rect">
            <a:avLst/>
          </a:prstGeom>
          <a:solidFill>
            <a:srgbClr val="31D7F7"/>
          </a:solidFill>
          <a:ln w="12700">
            <a:solidFill>
              <a:srgbClr val="071B2E">
                <a:alpha val="2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5" name="Text 52"/>
          <p:cNvSpPr/>
          <p:nvPr/>
        </p:nvSpPr>
        <p:spPr>
          <a:xfrm>
            <a:off x="3139200" y="1746360"/>
            <a:ext cx="400140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Что использует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6" name="Shape 53"/>
          <p:cNvSpPr/>
          <p:nvPr/>
        </p:nvSpPr>
        <p:spPr>
          <a:xfrm>
            <a:off x="7187040" y="1600200"/>
            <a:ext cx="4424760" cy="456120"/>
          </a:xfrm>
          <a:prstGeom prst="rect">
            <a:avLst/>
          </a:prstGeom>
          <a:solidFill>
            <a:srgbClr val="31D7F7"/>
          </a:solidFill>
          <a:ln w="12700">
            <a:solidFill>
              <a:srgbClr val="071B2E">
                <a:alpha val="2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7" name="Text 54"/>
          <p:cNvSpPr/>
          <p:nvPr/>
        </p:nvSpPr>
        <p:spPr>
          <a:xfrm>
            <a:off x="7232760" y="1746360"/>
            <a:ext cx="4333320" cy="16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071B2E"/>
                </a:solidFill>
                <a:effectLst/>
                <a:uFillTx/>
                <a:latin typeface="Arial"/>
                <a:ea typeface="Arial"/>
              </a:rPr>
              <a:t>Когда удобен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8" name="Shape 55"/>
          <p:cNvSpPr/>
          <p:nvPr/>
        </p:nvSpPr>
        <p:spPr>
          <a:xfrm>
            <a:off x="548640" y="2057400"/>
            <a:ext cx="254376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9" name="Text 56"/>
          <p:cNvSpPr/>
          <p:nvPr/>
        </p:nvSpPr>
        <p:spPr>
          <a:xfrm>
            <a:off x="612720" y="2157840"/>
            <a:ext cx="2415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Naive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0" name="Shape 57"/>
          <p:cNvSpPr/>
          <p:nvPr/>
        </p:nvSpPr>
        <p:spPr>
          <a:xfrm>
            <a:off x="3093480" y="2057400"/>
            <a:ext cx="409284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1" name="Text 58"/>
          <p:cNvSpPr/>
          <p:nvPr/>
        </p:nvSpPr>
        <p:spPr>
          <a:xfrm>
            <a:off x="3157560" y="2157840"/>
            <a:ext cx="396468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последнее значение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2" name="Shape 59"/>
          <p:cNvSpPr/>
          <p:nvPr/>
        </p:nvSpPr>
        <p:spPr>
          <a:xfrm>
            <a:off x="7187040" y="2057400"/>
            <a:ext cx="442476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3" name="Text 60"/>
          <p:cNvSpPr/>
          <p:nvPr/>
        </p:nvSpPr>
        <p:spPr>
          <a:xfrm>
            <a:off x="7251120" y="2157840"/>
            <a:ext cx="4296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baseline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4" name="Shape 61"/>
          <p:cNvSpPr/>
          <p:nvPr/>
        </p:nvSpPr>
        <p:spPr>
          <a:xfrm>
            <a:off x="548640" y="2735640"/>
            <a:ext cx="254376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5" name="Text 62"/>
          <p:cNvSpPr/>
          <p:nvPr/>
        </p:nvSpPr>
        <p:spPr>
          <a:xfrm>
            <a:off x="612720" y="2836080"/>
            <a:ext cx="2415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Moving Average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6" name="Shape 63"/>
          <p:cNvSpPr/>
          <p:nvPr/>
        </p:nvSpPr>
        <p:spPr>
          <a:xfrm>
            <a:off x="3093480" y="2735640"/>
            <a:ext cx="409284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7" name="Text 64"/>
          <p:cNvSpPr/>
          <p:nvPr/>
        </p:nvSpPr>
        <p:spPr>
          <a:xfrm>
            <a:off x="3157560" y="2836080"/>
            <a:ext cx="396468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соседние значения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8" name="Shape 65"/>
          <p:cNvSpPr/>
          <p:nvPr/>
        </p:nvSpPr>
        <p:spPr>
          <a:xfrm>
            <a:off x="7187040" y="2735640"/>
            <a:ext cx="442476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29" name="Text 66"/>
          <p:cNvSpPr/>
          <p:nvPr/>
        </p:nvSpPr>
        <p:spPr>
          <a:xfrm>
            <a:off x="7251120" y="2836080"/>
            <a:ext cx="4296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сглаживание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0" name="Shape 67"/>
          <p:cNvSpPr/>
          <p:nvPr/>
        </p:nvSpPr>
        <p:spPr>
          <a:xfrm>
            <a:off x="548640" y="3413880"/>
            <a:ext cx="254376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1" name="Text 68"/>
          <p:cNvSpPr/>
          <p:nvPr/>
        </p:nvSpPr>
        <p:spPr>
          <a:xfrm>
            <a:off x="612720" y="3514320"/>
            <a:ext cx="2415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SARIMA/SARIMAX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2" name="Shape 69"/>
          <p:cNvSpPr/>
          <p:nvPr/>
        </p:nvSpPr>
        <p:spPr>
          <a:xfrm>
            <a:off x="3093480" y="3413880"/>
            <a:ext cx="409284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3" name="Text 70"/>
          <p:cNvSpPr/>
          <p:nvPr/>
        </p:nvSpPr>
        <p:spPr>
          <a:xfrm>
            <a:off x="3157560" y="3514320"/>
            <a:ext cx="396468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память + сезонность + факторы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4" name="Shape 71"/>
          <p:cNvSpPr/>
          <p:nvPr/>
        </p:nvSpPr>
        <p:spPr>
          <a:xfrm>
            <a:off x="7187040" y="3413880"/>
            <a:ext cx="442476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5" name="Text 72"/>
          <p:cNvSpPr/>
          <p:nvPr/>
        </p:nvSpPr>
        <p:spPr>
          <a:xfrm>
            <a:off x="7251120" y="3514320"/>
            <a:ext cx="4296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классические ряды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6" name="Shape 73"/>
          <p:cNvSpPr/>
          <p:nvPr/>
        </p:nvSpPr>
        <p:spPr>
          <a:xfrm>
            <a:off x="548640" y="4092120"/>
            <a:ext cx="254376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7" name="Text 74"/>
          <p:cNvSpPr/>
          <p:nvPr/>
        </p:nvSpPr>
        <p:spPr>
          <a:xfrm>
            <a:off x="612720" y="4192560"/>
            <a:ext cx="2415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Prophet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8" name="Shape 75"/>
          <p:cNvSpPr/>
          <p:nvPr/>
        </p:nvSpPr>
        <p:spPr>
          <a:xfrm>
            <a:off x="3093480" y="4092120"/>
            <a:ext cx="409284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9" name="Text 76"/>
          <p:cNvSpPr/>
          <p:nvPr/>
        </p:nvSpPr>
        <p:spPr>
          <a:xfrm>
            <a:off x="3157560" y="4192560"/>
            <a:ext cx="396468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тренд + сезонность + события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0" name="Shape 77"/>
          <p:cNvSpPr/>
          <p:nvPr/>
        </p:nvSpPr>
        <p:spPr>
          <a:xfrm>
            <a:off x="7187040" y="4092120"/>
            <a:ext cx="442476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1" name="Text 78"/>
          <p:cNvSpPr/>
          <p:nvPr/>
        </p:nvSpPr>
        <p:spPr>
          <a:xfrm>
            <a:off x="7251120" y="4192560"/>
            <a:ext cx="4296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бизнес-ряды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2" name="Shape 79"/>
          <p:cNvSpPr/>
          <p:nvPr/>
        </p:nvSpPr>
        <p:spPr>
          <a:xfrm>
            <a:off x="548640" y="4770000"/>
            <a:ext cx="254376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3" name="Text 80"/>
          <p:cNvSpPr/>
          <p:nvPr/>
        </p:nvSpPr>
        <p:spPr>
          <a:xfrm>
            <a:off x="612720" y="4870800"/>
            <a:ext cx="2415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ML + lags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4" name="Shape 81"/>
          <p:cNvSpPr/>
          <p:nvPr/>
        </p:nvSpPr>
        <p:spPr>
          <a:xfrm>
            <a:off x="3093480" y="4770000"/>
            <a:ext cx="409284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5" name="Text 82"/>
          <p:cNvSpPr/>
          <p:nvPr/>
        </p:nvSpPr>
        <p:spPr>
          <a:xfrm>
            <a:off x="3157560" y="4870800"/>
            <a:ext cx="396468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лаги + любые признаки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6" name="Shape 83"/>
          <p:cNvSpPr/>
          <p:nvPr/>
        </p:nvSpPr>
        <p:spPr>
          <a:xfrm>
            <a:off x="7187040" y="4770000"/>
            <a:ext cx="4424760" cy="677160"/>
          </a:xfrm>
          <a:prstGeom prst="rect">
            <a:avLst/>
          </a:prstGeom>
          <a:solidFill>
            <a:srgbClr val="0A2741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7" name="Text 84"/>
          <p:cNvSpPr/>
          <p:nvPr/>
        </p:nvSpPr>
        <p:spPr>
          <a:xfrm>
            <a:off x="7251120" y="4870800"/>
            <a:ext cx="4296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гибкие табличные задачи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8" name="Shape 85"/>
          <p:cNvSpPr/>
          <p:nvPr/>
        </p:nvSpPr>
        <p:spPr>
          <a:xfrm>
            <a:off x="548640" y="5448240"/>
            <a:ext cx="254376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9" name="Text 86"/>
          <p:cNvSpPr/>
          <p:nvPr/>
        </p:nvSpPr>
        <p:spPr>
          <a:xfrm>
            <a:off x="612720" y="5549040"/>
            <a:ext cx="2415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Deep models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0" name="Shape 87"/>
          <p:cNvSpPr/>
          <p:nvPr/>
        </p:nvSpPr>
        <p:spPr>
          <a:xfrm>
            <a:off x="3093480" y="5448240"/>
            <a:ext cx="409284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1" name="Text 88"/>
          <p:cNvSpPr/>
          <p:nvPr/>
        </p:nvSpPr>
        <p:spPr>
          <a:xfrm>
            <a:off x="3157560" y="5549040"/>
            <a:ext cx="396468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сложные последовательности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2" name="Shape 89"/>
          <p:cNvSpPr/>
          <p:nvPr/>
        </p:nvSpPr>
        <p:spPr>
          <a:xfrm>
            <a:off x="7187040" y="5448240"/>
            <a:ext cx="4424760" cy="677160"/>
          </a:xfrm>
          <a:prstGeom prst="rect">
            <a:avLst/>
          </a:prstGeom>
          <a:solidFill>
            <a:srgbClr val="12324C"/>
          </a:solidFill>
          <a:ln w="12700">
            <a:solidFill>
              <a:srgbClr val="31D7F7">
                <a:alpha val="12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3" name="Text 90"/>
          <p:cNvSpPr/>
          <p:nvPr/>
        </p:nvSpPr>
        <p:spPr>
          <a:xfrm>
            <a:off x="7251120" y="5549040"/>
            <a:ext cx="4296600" cy="56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много данных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4" name="Rectangle 5002"/>
          <p:cNvSpPr/>
          <p:nvPr/>
        </p:nvSpPr>
        <p:spPr>
          <a:xfrm>
            <a:off x="502920" y="1645920"/>
            <a:ext cx="11154960" cy="45712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55" name="TextBox 5003"/>
          <p:cNvSpPr/>
          <p:nvPr/>
        </p:nvSpPr>
        <p:spPr>
          <a:xfrm>
            <a:off x="731520" y="1828800"/>
            <a:ext cx="10880640" cy="36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Четыре полезных семейства моделей: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6" name="Rounded Rectangle 5004"/>
          <p:cNvSpPr/>
          <p:nvPr/>
        </p:nvSpPr>
        <p:spPr>
          <a:xfrm>
            <a:off x="731520" y="2331720"/>
            <a:ext cx="2193840" cy="45648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57" name="TextBox 5005"/>
          <p:cNvSpPr/>
          <p:nvPr/>
        </p:nvSpPr>
        <p:spPr>
          <a:xfrm>
            <a:off x="777240" y="2359080"/>
            <a:ext cx="2102400" cy="38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Подход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8" name="Rounded Rectangle 5006"/>
          <p:cNvSpPr/>
          <p:nvPr/>
        </p:nvSpPr>
        <p:spPr>
          <a:xfrm>
            <a:off x="3063240" y="2331720"/>
            <a:ext cx="3839760" cy="45648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59" name="TextBox 5007"/>
          <p:cNvSpPr/>
          <p:nvPr/>
        </p:nvSpPr>
        <p:spPr>
          <a:xfrm>
            <a:off x="3108960" y="2359080"/>
            <a:ext cx="3748320" cy="38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Что использует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0" name="Rounded Rectangle 5008"/>
          <p:cNvSpPr/>
          <p:nvPr/>
        </p:nvSpPr>
        <p:spPr>
          <a:xfrm>
            <a:off x="7086600" y="2331720"/>
            <a:ext cx="4205520" cy="456480"/>
          </a:xfrm>
          <a:prstGeom prst="roundRect">
            <a:avLst>
              <a:gd name="adj" fmla="val 16667"/>
            </a:avLst>
          </a:prstGeom>
          <a:solidFill>
            <a:srgbClr val="1C425C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61" name="TextBox 5009"/>
          <p:cNvSpPr/>
          <p:nvPr/>
        </p:nvSpPr>
        <p:spPr>
          <a:xfrm>
            <a:off x="7132320" y="2359080"/>
            <a:ext cx="4114080" cy="38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u="none" strike="noStrike">
                <a:solidFill>
                  <a:srgbClr val="5ACFFF"/>
                </a:solidFill>
                <a:effectLst/>
                <a:uFillTx/>
                <a:latin typeface="Arial"/>
              </a:rPr>
              <a:t>Когда удобен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2" name="Rounded Rectangle 5010"/>
          <p:cNvSpPr/>
          <p:nvPr/>
        </p:nvSpPr>
        <p:spPr>
          <a:xfrm>
            <a:off x="731520" y="2880360"/>
            <a:ext cx="219384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63" name="TextBox 5011"/>
          <p:cNvSpPr/>
          <p:nvPr/>
        </p:nvSpPr>
        <p:spPr>
          <a:xfrm>
            <a:off x="804600" y="2944440"/>
            <a:ext cx="204768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Naive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4" name="Rounded Rectangle 5012"/>
          <p:cNvSpPr/>
          <p:nvPr/>
        </p:nvSpPr>
        <p:spPr>
          <a:xfrm>
            <a:off x="3063240" y="2880360"/>
            <a:ext cx="383976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65" name="TextBox 5013"/>
          <p:cNvSpPr/>
          <p:nvPr/>
        </p:nvSpPr>
        <p:spPr>
          <a:xfrm>
            <a:off x="3136320" y="2944440"/>
            <a:ext cx="369360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берёт последнее значение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6" name="Rounded Rectangle 5014"/>
          <p:cNvSpPr/>
          <p:nvPr/>
        </p:nvSpPr>
        <p:spPr>
          <a:xfrm>
            <a:off x="7086600" y="2880360"/>
            <a:ext cx="420552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67" name="TextBox 5015"/>
          <p:cNvSpPr/>
          <p:nvPr/>
        </p:nvSpPr>
        <p:spPr>
          <a:xfrm>
            <a:off x="7159680" y="2944440"/>
            <a:ext cx="405936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хорош как baseline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8" name="Rounded Rectangle 5016"/>
          <p:cNvSpPr/>
          <p:nvPr/>
        </p:nvSpPr>
        <p:spPr>
          <a:xfrm>
            <a:off x="731520" y="3611880"/>
            <a:ext cx="219384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69" name="TextBox 5017"/>
          <p:cNvSpPr/>
          <p:nvPr/>
        </p:nvSpPr>
        <p:spPr>
          <a:xfrm>
            <a:off x="804600" y="3675960"/>
            <a:ext cx="204768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SARIMA / SARIMAX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0" name="Rounded Rectangle 5018"/>
          <p:cNvSpPr/>
          <p:nvPr/>
        </p:nvSpPr>
        <p:spPr>
          <a:xfrm>
            <a:off x="3063240" y="3611880"/>
            <a:ext cx="383976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71" name="TextBox 5019"/>
          <p:cNvSpPr/>
          <p:nvPr/>
        </p:nvSpPr>
        <p:spPr>
          <a:xfrm>
            <a:off x="3136320" y="3675960"/>
            <a:ext cx="369360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учитывает память, сезонность и факторы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2" name="Rounded Rectangle 5020"/>
          <p:cNvSpPr/>
          <p:nvPr/>
        </p:nvSpPr>
        <p:spPr>
          <a:xfrm>
            <a:off x="7086600" y="3611880"/>
            <a:ext cx="420552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73" name="TextBox 5021"/>
          <p:cNvSpPr/>
          <p:nvPr/>
        </p:nvSpPr>
        <p:spPr>
          <a:xfrm>
            <a:off x="7159680" y="3675960"/>
            <a:ext cx="405936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подходит для классических рядов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4" name="Rounded Rectangle 5022"/>
          <p:cNvSpPr/>
          <p:nvPr/>
        </p:nvSpPr>
        <p:spPr>
          <a:xfrm>
            <a:off x="731520" y="4343400"/>
            <a:ext cx="219384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75" name="TextBox 5023"/>
          <p:cNvSpPr/>
          <p:nvPr/>
        </p:nvSpPr>
        <p:spPr>
          <a:xfrm>
            <a:off x="804600" y="4407480"/>
            <a:ext cx="204768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Prophet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6" name="Rounded Rectangle 5024"/>
          <p:cNvSpPr/>
          <p:nvPr/>
        </p:nvSpPr>
        <p:spPr>
          <a:xfrm>
            <a:off x="3063240" y="4343400"/>
            <a:ext cx="383976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77" name="TextBox 5025"/>
          <p:cNvSpPr/>
          <p:nvPr/>
        </p:nvSpPr>
        <p:spPr>
          <a:xfrm>
            <a:off x="3136320" y="4407480"/>
            <a:ext cx="369360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моделирует тренд, сезонности и события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8" name="Rounded Rectangle 5026"/>
          <p:cNvSpPr/>
          <p:nvPr/>
        </p:nvSpPr>
        <p:spPr>
          <a:xfrm>
            <a:off x="7086600" y="4343400"/>
            <a:ext cx="420552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79" name="TextBox 5027"/>
          <p:cNvSpPr/>
          <p:nvPr/>
        </p:nvSpPr>
        <p:spPr>
          <a:xfrm>
            <a:off x="7159680" y="4407480"/>
            <a:ext cx="405936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удобен для бизнес-рядов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0" name="Rounded Rectangle 5028"/>
          <p:cNvSpPr/>
          <p:nvPr/>
        </p:nvSpPr>
        <p:spPr>
          <a:xfrm>
            <a:off x="731520" y="5074920"/>
            <a:ext cx="219384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81" name="TextBox 5029"/>
          <p:cNvSpPr/>
          <p:nvPr/>
        </p:nvSpPr>
        <p:spPr>
          <a:xfrm>
            <a:off x="804600" y="5139000"/>
            <a:ext cx="204768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ML + lags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2" name="Rounded Rectangle 5030"/>
          <p:cNvSpPr/>
          <p:nvPr/>
        </p:nvSpPr>
        <p:spPr>
          <a:xfrm>
            <a:off x="3063240" y="5074920"/>
            <a:ext cx="383976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83" name="TextBox 5031"/>
          <p:cNvSpPr/>
          <p:nvPr/>
        </p:nvSpPr>
        <p:spPr>
          <a:xfrm>
            <a:off x="3136320" y="5139000"/>
            <a:ext cx="369360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использует лаги и внешние признаки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4" name="Rounded Rectangle 5032"/>
          <p:cNvSpPr/>
          <p:nvPr/>
        </p:nvSpPr>
        <p:spPr>
          <a:xfrm>
            <a:off x="7086600" y="5074920"/>
            <a:ext cx="4205520" cy="56628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AC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185" name="TextBox 5033"/>
          <p:cNvSpPr/>
          <p:nvPr/>
        </p:nvSpPr>
        <p:spPr>
          <a:xfrm>
            <a:off x="7159680" y="5139000"/>
            <a:ext cx="4059360" cy="43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</a:rPr>
              <a:t>гибок, если ряд можно превратить в таблицу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1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2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Что теперь умеем?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3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Нарисовать → понять структуру → Difference → Smooth → Periodicity → честный train/test.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4" name="Shape 48"/>
          <p:cNvSpPr/>
          <p:nvPr/>
        </p:nvSpPr>
        <p:spPr>
          <a:xfrm>
            <a:off x="685800" y="2743200"/>
            <a:ext cx="2032560" cy="867600"/>
          </a:xfrm>
          <a:prstGeom prst="roundRect">
            <a:avLst>
              <a:gd name="adj" fmla="val 9474"/>
            </a:avLst>
          </a:prstGeom>
          <a:solidFill>
            <a:srgbClr val="0A2741"/>
          </a:solidFill>
          <a:ln w="13970">
            <a:solidFill>
              <a:srgbClr val="FFB000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5" name="Text 49"/>
          <p:cNvSpPr/>
          <p:nvPr/>
        </p:nvSpPr>
        <p:spPr>
          <a:xfrm>
            <a:off x="731520" y="2917080"/>
            <a:ext cx="19411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график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6" name="Shape 50"/>
          <p:cNvSpPr/>
          <p:nvPr/>
        </p:nvSpPr>
        <p:spPr>
          <a:xfrm>
            <a:off x="2728440" y="317736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7" name="Shape 51"/>
          <p:cNvSpPr/>
          <p:nvPr/>
        </p:nvSpPr>
        <p:spPr>
          <a:xfrm>
            <a:off x="2874960" y="2743200"/>
            <a:ext cx="2032560" cy="867600"/>
          </a:xfrm>
          <a:prstGeom prst="roundRect">
            <a:avLst>
              <a:gd name="adj" fmla="val 9474"/>
            </a:avLst>
          </a:prstGeom>
          <a:solidFill>
            <a:srgbClr val="12324C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8" name="Text 52"/>
          <p:cNvSpPr/>
          <p:nvPr/>
        </p:nvSpPr>
        <p:spPr>
          <a:xfrm>
            <a:off x="2920680" y="2917080"/>
            <a:ext cx="19411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Difference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9" name="Shape 53"/>
          <p:cNvSpPr/>
          <p:nvPr/>
        </p:nvSpPr>
        <p:spPr>
          <a:xfrm>
            <a:off x="4917600" y="317736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0" name="Shape 54"/>
          <p:cNvSpPr/>
          <p:nvPr/>
        </p:nvSpPr>
        <p:spPr>
          <a:xfrm>
            <a:off x="5064120" y="2743200"/>
            <a:ext cx="2032560" cy="867600"/>
          </a:xfrm>
          <a:prstGeom prst="roundRect">
            <a:avLst>
              <a:gd name="adj" fmla="val 9474"/>
            </a:avLst>
          </a:prstGeom>
          <a:solidFill>
            <a:srgbClr val="0A2741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1" name="Text 55"/>
          <p:cNvSpPr/>
          <p:nvPr/>
        </p:nvSpPr>
        <p:spPr>
          <a:xfrm>
            <a:off x="5109840" y="2917080"/>
            <a:ext cx="19411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сглаживание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2" name="Shape 56"/>
          <p:cNvSpPr/>
          <p:nvPr/>
        </p:nvSpPr>
        <p:spPr>
          <a:xfrm>
            <a:off x="7106400" y="317736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3" name="Shape 57"/>
          <p:cNvSpPr/>
          <p:nvPr/>
        </p:nvSpPr>
        <p:spPr>
          <a:xfrm>
            <a:off x="7252920" y="2743200"/>
            <a:ext cx="2032560" cy="867600"/>
          </a:xfrm>
          <a:prstGeom prst="roundRect">
            <a:avLst>
              <a:gd name="adj" fmla="val 9474"/>
            </a:avLst>
          </a:prstGeom>
          <a:solidFill>
            <a:srgbClr val="12324C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4" name="Text 58"/>
          <p:cNvSpPr/>
          <p:nvPr/>
        </p:nvSpPr>
        <p:spPr>
          <a:xfrm>
            <a:off x="7298640" y="2917080"/>
            <a:ext cx="19411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периодичность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5" name="Shape 59"/>
          <p:cNvSpPr/>
          <p:nvPr/>
        </p:nvSpPr>
        <p:spPr>
          <a:xfrm>
            <a:off x="9295560" y="3177360"/>
            <a:ext cx="137160" cy="360"/>
          </a:xfrm>
          <a:prstGeom prst="line">
            <a:avLst/>
          </a:prstGeom>
          <a:ln w="16510">
            <a:solidFill>
              <a:srgbClr val="F7F3EB">
                <a:alpha val="80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6" name="Shape 60"/>
          <p:cNvSpPr/>
          <p:nvPr/>
        </p:nvSpPr>
        <p:spPr>
          <a:xfrm>
            <a:off x="9442080" y="2743200"/>
            <a:ext cx="2032560" cy="867600"/>
          </a:xfrm>
          <a:prstGeom prst="roundRect">
            <a:avLst>
              <a:gd name="adj" fmla="val 9474"/>
            </a:avLst>
          </a:prstGeom>
          <a:solidFill>
            <a:srgbClr val="0A2741"/>
          </a:solidFill>
          <a:ln w="13970">
            <a:solidFill>
              <a:srgbClr val="31D7F7">
                <a:alpha val="7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7" name="Text 61"/>
          <p:cNvSpPr/>
          <p:nvPr/>
        </p:nvSpPr>
        <p:spPr>
          <a:xfrm>
            <a:off x="9487800" y="2917080"/>
            <a:ext cx="19411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train/test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48" name="Text 62"/>
          <p:cNvSpPr/>
          <p:nvPr/>
        </p:nvSpPr>
        <p:spPr>
          <a:xfrm>
            <a:off x="914400" y="1645920"/>
            <a:ext cx="10331640" cy="73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Не кнопки, а маршрут мышления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 dirty="0" err="1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Совет</a:t>
            </a:r>
            <a:r>
              <a:rPr lang="en-US" sz="2900" b="1" u="none" strike="noStrike" dirty="0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 </a:t>
            </a:r>
            <a:endParaRPr lang="en-US" sz="29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В прогнозировании самая опасная ошибка часто не в модели.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7" name="Shape 48"/>
          <p:cNvSpPr/>
          <p:nvPr/>
        </p:nvSpPr>
        <p:spPr>
          <a:xfrm>
            <a:off x="822960" y="1645920"/>
            <a:ext cx="10514520" cy="4205160"/>
          </a:xfrm>
          <a:prstGeom prst="roundRect">
            <a:avLst>
              <a:gd name="adj" fmla="val 2609"/>
            </a:avLst>
          </a:prstGeom>
          <a:solidFill>
            <a:srgbClr val="0A2741"/>
          </a:solidFill>
          <a:ln w="12700">
            <a:solidFill>
              <a:srgbClr val="45D483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9" name="Text 50"/>
          <p:cNvSpPr/>
          <p:nvPr/>
        </p:nvSpPr>
        <p:spPr>
          <a:xfrm>
            <a:off x="1234440" y="2743200"/>
            <a:ext cx="9600120" cy="12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Сначала честная постановка эксперимента.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Потом уже красивая модель.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8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0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2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4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6" name="Rectangle 5172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357" name="Rounded Rectangle 5173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359" name="Rectangle 5358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61" name="Rounded Rectangle 5360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62" name="TextBox 5361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5363" name="Rectangle 536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64" name="TextBox 5363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Проверка 1</a:t>
            </a:r>
          </a:p>
        </p:txBody>
      </p:sp>
      <p:sp>
        <p:nvSpPr>
          <p:cNvPr id="5365" name="Rounded Rectangle 5364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66" name="TextBox 5365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Что нужно сделать первым, когда вы получили новый временной ряд?</a:t>
            </a:r>
          </a:p>
        </p:txBody>
      </p:sp>
      <p:sp>
        <p:nvSpPr>
          <p:cNvPr id="5367" name="TextBox 5366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1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2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3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4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5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6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7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8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9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0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1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2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3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4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5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6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7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8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9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0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1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2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3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4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5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6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7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8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9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0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1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2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3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4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5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6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7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8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9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0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1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2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3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4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5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0" name="Rectangle 5221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411" name="Rounded Rectangle 5222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412" name="TextBox 5411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5413" name="Rectangle 541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14" name="TextBox 5413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5415" name="Rounded Rectangle 5414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16" name="TextBox 5415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Сначала построить график.</a:t>
            </a:r>
          </a:p>
        </p:txBody>
      </p:sp>
      <p:sp>
        <p:nvSpPr>
          <p:cNvPr id="5417" name="TextBox 5416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До модели надо увидеть форму ряда, тренд, шум и возможные странности.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4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5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6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7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8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9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0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1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2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3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4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5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6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7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8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9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0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1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2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3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4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5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6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7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8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9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0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1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2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3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4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5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6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7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8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9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0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1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2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3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4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5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6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7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8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2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4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6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8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0" name="Rectangle 5277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471" name="Rounded Rectangle 5278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473" name="Rectangle 5472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75" name="Rounded Rectangle 5474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76" name="TextBox 5475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5477" name="Rectangle 5476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78" name="TextBox 5477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Проверка 2</a:t>
            </a:r>
          </a:p>
        </p:txBody>
      </p:sp>
      <p:sp>
        <p:nvSpPr>
          <p:cNvPr id="5479" name="Rounded Rectangle 5478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80" name="TextBox 5479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Как из накопленных значений получить значения за день?</a:t>
            </a:r>
          </a:p>
        </p:txBody>
      </p:sp>
      <p:sp>
        <p:nvSpPr>
          <p:cNvPr id="5481" name="TextBox 5480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4" name="Rectangle 5326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525" name="Rounded Rectangle 5327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526" name="TextBox 5525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5527" name="Rectangle 5526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28" name="TextBox 5527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5529" name="Rounded Rectangle 5528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30" name="TextBox 5529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Взять разности.</a:t>
            </a:r>
          </a:p>
        </p:txBody>
      </p:sp>
      <p:sp>
        <p:nvSpPr>
          <p:cNvPr id="5531" name="TextBox 5530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Сегодняшнее накопленное значение минус вчерашнее.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8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9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0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1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2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3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4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5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6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7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8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9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0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1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2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3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4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5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6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7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8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9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0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1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2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3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4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5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6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7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8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9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0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1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2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3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4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5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6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7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8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9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0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1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2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6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8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0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2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4" name="Rectangle 5382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585" name="Rounded Rectangle 5383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587" name="Rectangle 5586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89" name="Rounded Rectangle 5588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90" name="TextBox 5589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5591" name="Rectangle 5590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92" name="TextBox 5591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Проверка 3</a:t>
            </a:r>
          </a:p>
        </p:txBody>
      </p:sp>
      <p:sp>
        <p:nvSpPr>
          <p:cNvPr id="5593" name="Rounded Rectangle 5592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94" name="TextBox 5593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Почему random split опасен для временного ряда?</a:t>
            </a:r>
          </a:p>
        </p:txBody>
      </p:sp>
      <p:sp>
        <p:nvSpPr>
          <p:cNvPr id="5595" name="TextBox 5594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8" name="Rectangle 5431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639" name="Rounded Rectangle 5432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640" name="TextBox 5639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5641" name="Rectangle 5640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42" name="TextBox 5641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5643" name="Rounded Rectangle 5642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44" name="TextBox 5643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Он может смешать прошлое и будущее.</a:t>
            </a:r>
          </a:p>
        </p:txBody>
      </p:sp>
      <p:sp>
        <p:nvSpPr>
          <p:cNvPr id="5645" name="TextBox 5644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Модель получит информацию из времени, которого ещё не было в момент прогноза.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3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4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5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6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7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8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9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0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1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2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3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4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5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6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7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8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9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0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1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2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3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4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5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6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7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8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9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0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1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2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3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4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5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6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7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8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9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0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1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2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3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4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5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6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7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8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Финальная карта временных рядов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9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Пять опор: график, разности, сглаживание, периодичность, честная проверка.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0" name="Shape 48"/>
          <p:cNvSpPr/>
          <p:nvPr/>
        </p:nvSpPr>
        <p:spPr>
          <a:xfrm>
            <a:off x="6858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31D7F7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1" name="Text 49"/>
          <p:cNvSpPr/>
          <p:nvPr/>
        </p:nvSpPr>
        <p:spPr>
          <a:xfrm>
            <a:off x="9144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график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2" name="Shape 50"/>
          <p:cNvSpPr/>
          <p:nvPr/>
        </p:nvSpPr>
        <p:spPr>
          <a:xfrm>
            <a:off x="10058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3" name="Shape 51"/>
          <p:cNvSpPr/>
          <p:nvPr/>
        </p:nvSpPr>
        <p:spPr>
          <a:xfrm>
            <a:off x="1325880" y="4572000"/>
            <a:ext cx="22248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4" name="Shape 52"/>
          <p:cNvSpPr/>
          <p:nvPr/>
        </p:nvSpPr>
        <p:spPr>
          <a:xfrm flipV="1">
            <a:off x="132588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5" name="Shape 53"/>
          <p:cNvSpPr/>
          <p:nvPr/>
        </p:nvSpPr>
        <p:spPr>
          <a:xfrm flipV="1">
            <a:off x="1519200" y="4244400"/>
            <a:ext cx="306360" cy="89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4640" rIns="90000" bIns="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6" name="Shape 54"/>
          <p:cNvSpPr/>
          <p:nvPr/>
        </p:nvSpPr>
        <p:spPr>
          <a:xfrm flipV="1">
            <a:off x="1825560" y="4039560"/>
            <a:ext cx="306360" cy="2048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7" name="Shape 55"/>
          <p:cNvSpPr/>
          <p:nvPr/>
        </p:nvSpPr>
        <p:spPr>
          <a:xfrm flipV="1">
            <a:off x="2131920" y="3911760"/>
            <a:ext cx="306360" cy="12780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8" name="Shape 56"/>
          <p:cNvSpPr/>
          <p:nvPr/>
        </p:nvSpPr>
        <p:spPr>
          <a:xfrm flipV="1">
            <a:off x="2438280" y="3732480"/>
            <a:ext cx="306360" cy="17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9" name="Shape 57"/>
          <p:cNvSpPr/>
          <p:nvPr/>
        </p:nvSpPr>
        <p:spPr>
          <a:xfrm flipV="1">
            <a:off x="2744640" y="3566160"/>
            <a:ext cx="306360" cy="1663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0" name="Shape 58"/>
          <p:cNvSpPr/>
          <p:nvPr/>
        </p:nvSpPr>
        <p:spPr>
          <a:xfrm flipV="1">
            <a:off x="3051000" y="3425040"/>
            <a:ext cx="306360" cy="14112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1" name="Text 59"/>
          <p:cNvSpPr/>
          <p:nvPr/>
        </p:nvSpPr>
        <p:spPr>
          <a:xfrm>
            <a:off x="9874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сначала увидеть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2" name="Shape 60"/>
          <p:cNvSpPr/>
          <p:nvPr/>
        </p:nvSpPr>
        <p:spPr>
          <a:xfrm>
            <a:off x="437400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3" name="Text 61"/>
          <p:cNvSpPr/>
          <p:nvPr/>
        </p:nvSpPr>
        <p:spPr>
          <a:xfrm>
            <a:off x="460260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преобразования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4" name="Shape 62"/>
          <p:cNvSpPr/>
          <p:nvPr/>
        </p:nvSpPr>
        <p:spPr>
          <a:xfrm>
            <a:off x="469404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FFB000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5" name="Shape 63"/>
          <p:cNvSpPr/>
          <p:nvPr/>
        </p:nvSpPr>
        <p:spPr>
          <a:xfrm>
            <a:off x="50137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6" name="Shape 64"/>
          <p:cNvSpPr/>
          <p:nvPr/>
        </p:nvSpPr>
        <p:spPr>
          <a:xfrm flipV="1">
            <a:off x="50137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7" name="Shape 65"/>
          <p:cNvSpPr/>
          <p:nvPr/>
        </p:nvSpPr>
        <p:spPr>
          <a:xfrm flipV="1">
            <a:off x="5105160" y="3891600"/>
            <a:ext cx="10224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8" name="Shape 66"/>
          <p:cNvSpPr/>
          <p:nvPr/>
        </p:nvSpPr>
        <p:spPr>
          <a:xfrm flipV="1">
            <a:off x="5207400" y="3538800"/>
            <a:ext cx="101880" cy="3528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9" name="Shape 67"/>
          <p:cNvSpPr/>
          <p:nvPr/>
        </p:nvSpPr>
        <p:spPr>
          <a:xfrm>
            <a:off x="5309280" y="3538800"/>
            <a:ext cx="102240" cy="468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0" name="Shape 68"/>
          <p:cNvSpPr/>
          <p:nvPr/>
        </p:nvSpPr>
        <p:spPr>
          <a:xfrm>
            <a:off x="5411520" y="400680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1" name="Shape 69"/>
          <p:cNvSpPr/>
          <p:nvPr/>
        </p:nvSpPr>
        <p:spPr>
          <a:xfrm>
            <a:off x="5513760" y="4213440"/>
            <a:ext cx="10188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2" name="Shape 70"/>
          <p:cNvSpPr/>
          <p:nvPr/>
        </p:nvSpPr>
        <p:spPr>
          <a:xfrm flipV="1">
            <a:off x="5615640" y="4213440"/>
            <a:ext cx="10224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3" name="Shape 71"/>
          <p:cNvSpPr/>
          <p:nvPr/>
        </p:nvSpPr>
        <p:spPr>
          <a:xfrm flipV="1">
            <a:off x="5717880" y="400680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4" name="Shape 72"/>
          <p:cNvSpPr/>
          <p:nvPr/>
        </p:nvSpPr>
        <p:spPr>
          <a:xfrm flipV="1">
            <a:off x="5820120" y="3858840"/>
            <a:ext cx="10188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5" name="Shape 73"/>
          <p:cNvSpPr/>
          <p:nvPr/>
        </p:nvSpPr>
        <p:spPr>
          <a:xfrm flipV="1">
            <a:off x="5922000" y="3571560"/>
            <a:ext cx="102240" cy="2872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6" name="Shape 74"/>
          <p:cNvSpPr/>
          <p:nvPr/>
        </p:nvSpPr>
        <p:spPr>
          <a:xfrm>
            <a:off x="6024240" y="3571560"/>
            <a:ext cx="102240" cy="50652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7" name="Shape 75"/>
          <p:cNvSpPr/>
          <p:nvPr/>
        </p:nvSpPr>
        <p:spPr>
          <a:xfrm>
            <a:off x="6126480" y="4078080"/>
            <a:ext cx="10188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8" name="Shape 76"/>
          <p:cNvSpPr/>
          <p:nvPr/>
        </p:nvSpPr>
        <p:spPr>
          <a:xfrm>
            <a:off x="6228360" y="4264560"/>
            <a:ext cx="102240" cy="32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9" name="Shape 77"/>
          <p:cNvSpPr/>
          <p:nvPr/>
        </p:nvSpPr>
        <p:spPr>
          <a:xfrm flipV="1">
            <a:off x="6330600" y="4149360"/>
            <a:ext cx="10188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0" name="Shape 78"/>
          <p:cNvSpPr/>
          <p:nvPr/>
        </p:nvSpPr>
        <p:spPr>
          <a:xfrm flipV="1">
            <a:off x="6432480" y="3942720"/>
            <a:ext cx="102240" cy="2066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1" name="Shape 79"/>
          <p:cNvSpPr/>
          <p:nvPr/>
        </p:nvSpPr>
        <p:spPr>
          <a:xfrm flipV="1">
            <a:off x="6534720" y="3847680"/>
            <a:ext cx="102240" cy="9504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2" name="Shape 80"/>
          <p:cNvSpPr/>
          <p:nvPr/>
        </p:nvSpPr>
        <p:spPr>
          <a:xfrm flipV="1">
            <a:off x="6636960" y="3622680"/>
            <a:ext cx="101880" cy="22500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3" name="Shape 81"/>
          <p:cNvSpPr/>
          <p:nvPr/>
        </p:nvSpPr>
        <p:spPr>
          <a:xfrm>
            <a:off x="6738840" y="3622680"/>
            <a:ext cx="102240" cy="5266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4" name="Shape 82"/>
          <p:cNvSpPr/>
          <p:nvPr/>
        </p:nvSpPr>
        <p:spPr>
          <a:xfrm>
            <a:off x="6841080" y="4149360"/>
            <a:ext cx="102240" cy="1479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5" name="Shape 83"/>
          <p:cNvSpPr/>
          <p:nvPr/>
        </p:nvSpPr>
        <p:spPr>
          <a:xfrm flipV="1">
            <a:off x="6943320" y="4264560"/>
            <a:ext cx="101880" cy="3276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2240" rIns="90000" bIns="-122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6" name="Shape 84"/>
          <p:cNvSpPr/>
          <p:nvPr/>
        </p:nvSpPr>
        <p:spPr>
          <a:xfrm flipV="1">
            <a:off x="7045200" y="4078080"/>
            <a:ext cx="102240" cy="186480"/>
          </a:xfrm>
          <a:prstGeom prst="line">
            <a:avLst/>
          </a:prstGeom>
          <a:ln w="27940">
            <a:solidFill>
              <a:srgbClr val="FFB000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7" name="Text 85"/>
          <p:cNvSpPr/>
          <p:nvPr/>
        </p:nvSpPr>
        <p:spPr>
          <a:xfrm>
            <a:off x="46756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разности и сглаживание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8" name="Shape 86"/>
          <p:cNvSpPr/>
          <p:nvPr/>
        </p:nvSpPr>
        <p:spPr>
          <a:xfrm>
            <a:off x="8061840" y="1691640"/>
            <a:ext cx="3458520" cy="4159440"/>
          </a:xfrm>
          <a:prstGeom prst="roundRect">
            <a:avLst>
              <a:gd name="adj" fmla="val 3172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29" name="Text 87"/>
          <p:cNvSpPr/>
          <p:nvPr/>
        </p:nvSpPr>
        <p:spPr>
          <a:xfrm>
            <a:off x="8290440" y="201168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проверка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0" name="Shape 88"/>
          <p:cNvSpPr/>
          <p:nvPr/>
        </p:nvSpPr>
        <p:spPr>
          <a:xfrm>
            <a:off x="8381880" y="2743200"/>
            <a:ext cx="2818440" cy="2193480"/>
          </a:xfrm>
          <a:prstGeom prst="roundRect">
            <a:avLst>
              <a:gd name="adj" fmla="val 5000"/>
            </a:avLst>
          </a:prstGeom>
          <a:solidFill>
            <a:srgbClr val="0A2741"/>
          </a:solidFill>
          <a:ln w="12700">
            <a:solidFill>
              <a:srgbClr val="45D483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1" name="Shape 89"/>
          <p:cNvSpPr/>
          <p:nvPr/>
        </p:nvSpPr>
        <p:spPr>
          <a:xfrm>
            <a:off x="8701920" y="4572000"/>
            <a:ext cx="222516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2" name="Shape 90"/>
          <p:cNvSpPr/>
          <p:nvPr/>
        </p:nvSpPr>
        <p:spPr>
          <a:xfrm flipV="1">
            <a:off x="8701920" y="3063240"/>
            <a:ext cx="360" cy="15087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3" name="Shape 91"/>
          <p:cNvSpPr/>
          <p:nvPr/>
        </p:nvSpPr>
        <p:spPr>
          <a:xfrm flipV="1">
            <a:off x="8793360" y="3585960"/>
            <a:ext cx="107280" cy="3002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4" name="Shape 92"/>
          <p:cNvSpPr/>
          <p:nvPr/>
        </p:nvSpPr>
        <p:spPr>
          <a:xfrm flipV="1">
            <a:off x="8900640" y="3557880"/>
            <a:ext cx="107640" cy="280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5" name="Shape 93"/>
          <p:cNvSpPr/>
          <p:nvPr/>
        </p:nvSpPr>
        <p:spPr>
          <a:xfrm>
            <a:off x="9008280" y="3557880"/>
            <a:ext cx="107640" cy="26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6" name="Shape 94"/>
          <p:cNvSpPr/>
          <p:nvPr/>
        </p:nvSpPr>
        <p:spPr>
          <a:xfrm>
            <a:off x="9115920" y="3827160"/>
            <a:ext cx="107280" cy="32256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7" name="Shape 95"/>
          <p:cNvSpPr/>
          <p:nvPr/>
        </p:nvSpPr>
        <p:spPr>
          <a:xfrm>
            <a:off x="9223200" y="4149720"/>
            <a:ext cx="107640" cy="838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8" name="Shape 96"/>
          <p:cNvSpPr/>
          <p:nvPr/>
        </p:nvSpPr>
        <p:spPr>
          <a:xfrm flipV="1">
            <a:off x="9330840" y="4002480"/>
            <a:ext cx="107280" cy="23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39" name="Shape 97"/>
          <p:cNvSpPr/>
          <p:nvPr/>
        </p:nvSpPr>
        <p:spPr>
          <a:xfrm flipV="1">
            <a:off x="9438120" y="3665880"/>
            <a:ext cx="107640" cy="3366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0" name="Shape 98"/>
          <p:cNvSpPr/>
          <p:nvPr/>
        </p:nvSpPr>
        <p:spPr>
          <a:xfrm flipV="1">
            <a:off x="9545760" y="3528720"/>
            <a:ext cx="107280" cy="13716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1" name="Shape 99"/>
          <p:cNvSpPr/>
          <p:nvPr/>
        </p:nvSpPr>
        <p:spPr>
          <a:xfrm>
            <a:off x="9653040" y="3528720"/>
            <a:ext cx="107640" cy="186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2" name="Shape 100"/>
          <p:cNvSpPr/>
          <p:nvPr/>
        </p:nvSpPr>
        <p:spPr>
          <a:xfrm>
            <a:off x="9760680" y="3715560"/>
            <a:ext cx="107280" cy="3409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3" name="Shape 101"/>
          <p:cNvSpPr/>
          <p:nvPr/>
        </p:nvSpPr>
        <p:spPr>
          <a:xfrm>
            <a:off x="9867960" y="4056480"/>
            <a:ext cx="107640" cy="18684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4" name="Shape 102"/>
          <p:cNvSpPr/>
          <p:nvPr/>
        </p:nvSpPr>
        <p:spPr>
          <a:xfrm flipV="1">
            <a:off x="9975600" y="4106160"/>
            <a:ext cx="107640" cy="13716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5" name="Shape 103"/>
          <p:cNvSpPr/>
          <p:nvPr/>
        </p:nvSpPr>
        <p:spPr>
          <a:xfrm flipV="1">
            <a:off x="10083240" y="3769560"/>
            <a:ext cx="107280" cy="33660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6" name="Shape 104"/>
          <p:cNvSpPr/>
          <p:nvPr/>
        </p:nvSpPr>
        <p:spPr>
          <a:xfrm flipV="1">
            <a:off x="10190520" y="3538440"/>
            <a:ext cx="107640" cy="23112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7" name="Shape 105"/>
          <p:cNvSpPr/>
          <p:nvPr/>
        </p:nvSpPr>
        <p:spPr>
          <a:xfrm>
            <a:off x="10298160" y="3538440"/>
            <a:ext cx="107280" cy="838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8880" rIns="90000" bIns="3888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8" name="Shape 106"/>
          <p:cNvSpPr/>
          <p:nvPr/>
        </p:nvSpPr>
        <p:spPr>
          <a:xfrm>
            <a:off x="10405440" y="3622320"/>
            <a:ext cx="107640" cy="32256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9" name="Shape 107"/>
          <p:cNvSpPr/>
          <p:nvPr/>
        </p:nvSpPr>
        <p:spPr>
          <a:xfrm>
            <a:off x="10513080" y="3944880"/>
            <a:ext cx="107280" cy="2692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0" name="Shape 108"/>
          <p:cNvSpPr/>
          <p:nvPr/>
        </p:nvSpPr>
        <p:spPr>
          <a:xfrm flipV="1">
            <a:off x="10620360" y="4186080"/>
            <a:ext cx="107640" cy="280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6920" rIns="90000" bIns="-1692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1" name="Shape 109"/>
          <p:cNvSpPr/>
          <p:nvPr/>
        </p:nvSpPr>
        <p:spPr>
          <a:xfrm flipV="1">
            <a:off x="10728000" y="3886200"/>
            <a:ext cx="107640" cy="299880"/>
          </a:xfrm>
          <a:prstGeom prst="line">
            <a:avLst/>
          </a:prstGeom>
          <a:ln w="27940">
            <a:solidFill>
              <a:srgbClr val="45D483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2" name="Text 110"/>
          <p:cNvSpPr/>
          <p:nvPr/>
        </p:nvSpPr>
        <p:spPr>
          <a:xfrm>
            <a:off x="8363880" y="521208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будущее отдельно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3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4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5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6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7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8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9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0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1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2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3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4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5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6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7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8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9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0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1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2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3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4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5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6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7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8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79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0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1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2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3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4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5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6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7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8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89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0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1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2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3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4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5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6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7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8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9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Финал урока 12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0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Три способа думать о предсказании.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1" name="Shape 48"/>
          <p:cNvSpPr/>
          <p:nvPr/>
        </p:nvSpPr>
        <p:spPr>
          <a:xfrm>
            <a:off x="685800" y="1874520"/>
            <a:ext cx="3458520" cy="3382200"/>
          </a:xfrm>
          <a:prstGeom prst="roundRect">
            <a:avLst>
              <a:gd name="adj" fmla="val 3243"/>
            </a:avLst>
          </a:prstGeom>
          <a:solidFill>
            <a:srgbClr val="0A2741"/>
          </a:solidFill>
          <a:ln w="12700">
            <a:solidFill>
              <a:srgbClr val="31D7F7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2" name="Text 49"/>
          <p:cNvSpPr/>
          <p:nvPr/>
        </p:nvSpPr>
        <p:spPr>
          <a:xfrm>
            <a:off x="914400" y="219456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kNN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3" name="Text 50"/>
          <p:cNvSpPr/>
          <p:nvPr/>
        </p:nvSpPr>
        <p:spPr>
          <a:xfrm>
            <a:off x="987480" y="539496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ищет похожих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4" name="Shape 51"/>
          <p:cNvSpPr/>
          <p:nvPr/>
        </p:nvSpPr>
        <p:spPr>
          <a:xfrm>
            <a:off x="4374000" y="1874520"/>
            <a:ext cx="3458520" cy="3382200"/>
          </a:xfrm>
          <a:prstGeom prst="roundRect">
            <a:avLst>
              <a:gd name="adj" fmla="val 3243"/>
            </a:avLst>
          </a:prstGeom>
          <a:solidFill>
            <a:srgbClr val="0A2741"/>
          </a:solidFill>
          <a:ln w="12700">
            <a:solidFill>
              <a:srgbClr val="45D483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5" name="Text 52"/>
          <p:cNvSpPr/>
          <p:nvPr/>
        </p:nvSpPr>
        <p:spPr>
          <a:xfrm>
            <a:off x="4602600" y="219456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Tree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6" name="Text 53"/>
          <p:cNvSpPr/>
          <p:nvPr/>
        </p:nvSpPr>
        <p:spPr>
          <a:xfrm>
            <a:off x="4675680" y="539496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задаёт вопросы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7" name="Shape 54"/>
          <p:cNvSpPr/>
          <p:nvPr/>
        </p:nvSpPr>
        <p:spPr>
          <a:xfrm>
            <a:off x="8061840" y="1874520"/>
            <a:ext cx="3458520" cy="3382200"/>
          </a:xfrm>
          <a:prstGeom prst="roundRect">
            <a:avLst>
              <a:gd name="adj" fmla="val 3243"/>
            </a:avLst>
          </a:prstGeom>
          <a:solidFill>
            <a:srgbClr val="0A2741"/>
          </a:solidFill>
          <a:ln w="12700">
            <a:solidFill>
              <a:srgbClr val="FFB000">
                <a:alpha val="6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8" name="Text 55"/>
          <p:cNvSpPr/>
          <p:nvPr/>
        </p:nvSpPr>
        <p:spPr>
          <a:xfrm>
            <a:off x="8290440" y="2194560"/>
            <a:ext cx="3001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5ACFFF"/>
                </a:solidFill>
                <a:effectLst/>
                <a:uFillTx/>
                <a:latin typeface="Arial"/>
                <a:ea typeface="Arial"/>
              </a:rPr>
              <a:t>Time Series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9" name="Text 56"/>
          <p:cNvSpPr/>
          <p:nvPr/>
        </p:nvSpPr>
        <p:spPr>
          <a:xfrm>
            <a:off x="8363880" y="5394960"/>
            <a:ext cx="2854800" cy="4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смотрит назад во времени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0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1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2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3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4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5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6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7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8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9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0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1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2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3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4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5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6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7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8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29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0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1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2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3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4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5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6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7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8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39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0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1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2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3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4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5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6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7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8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9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0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1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2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3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4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5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6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Одна задача — разные взгляды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7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Продажи завтра можно изучать несколькими способами.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8" name="Text 48"/>
          <p:cNvSpPr/>
          <p:nvPr/>
        </p:nvSpPr>
        <p:spPr>
          <a:xfrm>
            <a:off x="777240" y="1691640"/>
            <a:ext cx="5119560" cy="3930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kNN ищет похожие дни или магазины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Tree строит правила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Time Series использует прошлую динамику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• ML с лагами соединяет подходы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9" name="Shape 49"/>
          <p:cNvSpPr/>
          <p:nvPr/>
        </p:nvSpPr>
        <p:spPr>
          <a:xfrm>
            <a:off x="6400800" y="1828800"/>
            <a:ext cx="4479480" cy="3473640"/>
          </a:xfrm>
          <a:prstGeom prst="roundRect">
            <a:avLst>
              <a:gd name="adj" fmla="val 3158"/>
            </a:avLst>
          </a:prstGeom>
          <a:solidFill>
            <a:srgbClr val="0A2741"/>
          </a:solidFill>
          <a:ln w="12700">
            <a:solidFill>
              <a:srgbClr val="31D7F7">
                <a:alpha val="4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0" name="Shape 50"/>
          <p:cNvSpPr/>
          <p:nvPr/>
        </p:nvSpPr>
        <p:spPr>
          <a:xfrm>
            <a:off x="6720840" y="4937760"/>
            <a:ext cx="3886200" cy="36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1" name="Shape 51"/>
          <p:cNvSpPr/>
          <p:nvPr/>
        </p:nvSpPr>
        <p:spPr>
          <a:xfrm flipV="1">
            <a:off x="6720840" y="2148840"/>
            <a:ext cx="360" cy="2788920"/>
          </a:xfrm>
          <a:prstGeom prst="line">
            <a:avLst/>
          </a:prstGeom>
          <a:ln w="12700">
            <a:solidFill>
              <a:srgbClr val="9FBBD0">
                <a:alpha val="65000"/>
              </a:srgbClr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2" name="Shape 52"/>
          <p:cNvSpPr/>
          <p:nvPr/>
        </p:nvSpPr>
        <p:spPr>
          <a:xfrm flipV="1">
            <a:off x="6997320" y="4328640"/>
            <a:ext cx="555480" cy="1792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3" name="Shape 53"/>
          <p:cNvSpPr/>
          <p:nvPr/>
        </p:nvSpPr>
        <p:spPr>
          <a:xfrm flipV="1">
            <a:off x="7552800" y="3918960"/>
            <a:ext cx="555480" cy="4096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4" name="Shape 54"/>
          <p:cNvSpPr/>
          <p:nvPr/>
        </p:nvSpPr>
        <p:spPr>
          <a:xfrm flipV="1">
            <a:off x="8108280" y="3663000"/>
            <a:ext cx="555480" cy="2559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5" name="Shape 55"/>
          <p:cNvSpPr/>
          <p:nvPr/>
        </p:nvSpPr>
        <p:spPr>
          <a:xfrm flipV="1">
            <a:off x="8663760" y="3304440"/>
            <a:ext cx="555480" cy="35856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6" name="Shape 56"/>
          <p:cNvSpPr/>
          <p:nvPr/>
        </p:nvSpPr>
        <p:spPr>
          <a:xfrm flipV="1">
            <a:off x="9219240" y="2971800"/>
            <a:ext cx="555480" cy="33264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7" name="Shape 57"/>
          <p:cNvSpPr/>
          <p:nvPr/>
        </p:nvSpPr>
        <p:spPr>
          <a:xfrm flipV="1">
            <a:off x="9774720" y="2689920"/>
            <a:ext cx="555480" cy="281880"/>
          </a:xfrm>
          <a:prstGeom prst="line">
            <a:avLst/>
          </a:prstGeom>
          <a:ln w="27940">
            <a:solidFill>
              <a:srgbClr val="31D7F7">
                <a:alpha val="9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5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56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57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58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59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0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1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2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3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4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5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6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7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8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69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0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1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2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3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4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5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6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7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8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9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0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1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2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3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4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5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6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7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8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89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0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1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2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3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4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5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6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7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8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9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3" name="Shape 48"/>
          <p:cNvSpPr/>
          <p:nvPr/>
        </p:nvSpPr>
        <p:spPr>
          <a:xfrm>
            <a:off x="822960" y="1600200"/>
            <a:ext cx="10514520" cy="4113720"/>
          </a:xfrm>
          <a:prstGeom prst="roundRect">
            <a:avLst>
              <a:gd name="adj" fmla="val 2667"/>
            </a:avLst>
          </a:prstGeom>
          <a:solidFill>
            <a:srgbClr val="0A2741"/>
          </a:solidFill>
          <a:ln w="12700">
            <a:solidFill>
              <a:srgbClr val="FFB000">
                <a:alpha val="8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5" name="Shape 50"/>
          <p:cNvSpPr/>
          <p:nvPr/>
        </p:nvSpPr>
        <p:spPr>
          <a:xfrm>
            <a:off x="1920240" y="297180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7" name="Shape 52"/>
          <p:cNvSpPr/>
          <p:nvPr/>
        </p:nvSpPr>
        <p:spPr>
          <a:xfrm>
            <a:off x="1920240" y="350208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12324C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9" name="Shape 54"/>
          <p:cNvSpPr/>
          <p:nvPr/>
        </p:nvSpPr>
        <p:spPr>
          <a:xfrm>
            <a:off x="1920240" y="4032360"/>
            <a:ext cx="8319960" cy="383040"/>
          </a:xfrm>
          <a:prstGeom prst="roundRect">
            <a:avLst>
              <a:gd name="adj" fmla="val 19048"/>
            </a:avLst>
          </a:prstGeom>
          <a:solidFill>
            <a:srgbClr val="0A2741"/>
          </a:solidFill>
          <a:ln w="12700">
            <a:solidFill>
              <a:srgbClr val="31D7F7">
                <a:alpha val="3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11" name="Rectangle 5786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012" name="Rounded Rectangle 5787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014" name="Rectangle 6013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16" name="Rounded Rectangle 6015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17" name="TextBox 6016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6018" name="Rectangle 6017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19" name="TextBox 6018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Финальный вопрос</a:t>
            </a:r>
          </a:p>
        </p:txBody>
      </p:sp>
      <p:sp>
        <p:nvSpPr>
          <p:cNvPr id="6020" name="Rounded Rectangle 6019"/>
          <p:cNvSpPr/>
          <p:nvPr/>
        </p:nvSpPr>
        <p:spPr>
          <a:xfrm>
            <a:off x="914400" y="1691640"/>
            <a:ext cx="10332720" cy="361188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FFCD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21" name="TextBox 6020"/>
          <p:cNvSpPr txBox="1"/>
          <p:nvPr/>
        </p:nvSpPr>
        <p:spPr>
          <a:xfrm>
            <a:off x="1417320" y="2331720"/>
            <a:ext cx="93268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8FC"/>
                </a:solidFill>
                <a:latin typeface="Arial"/>
              </a:rPr>
              <a:t>Какую модель выбрать для временного ряда?</a:t>
            </a:r>
          </a:p>
        </p:txBody>
      </p:sp>
      <p:sp>
        <p:nvSpPr>
          <p:cNvPr id="6022" name="TextBox 6021"/>
          <p:cNvSpPr txBox="1"/>
          <p:nvPr/>
        </p:nvSpPr>
        <p:spPr>
          <a:xfrm>
            <a:off x="1417320" y="4251960"/>
            <a:ext cx="9326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Подумайте 20 секунд. Ответ — на следующем слайде.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6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17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18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19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0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1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2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3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4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5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6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7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8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9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0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1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2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3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4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5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6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7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8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9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0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1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2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3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4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5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6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7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8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9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0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1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2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3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4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5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6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7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8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9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60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65" name="Rectangle 5835"/>
          <p:cNvSpPr/>
          <p:nvPr/>
        </p:nvSpPr>
        <p:spPr>
          <a:xfrm>
            <a:off x="411480" y="1508760"/>
            <a:ext cx="11337840" cy="4799880"/>
          </a:xfrm>
          <a:prstGeom prst="rect">
            <a:avLst/>
          </a:prstGeom>
          <a:solidFill>
            <a:srgbClr val="081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066" name="Rounded Rectangle 5836"/>
          <p:cNvSpPr/>
          <p:nvPr/>
        </p:nvSpPr>
        <p:spPr>
          <a:xfrm>
            <a:off x="1051560" y="1920240"/>
            <a:ext cx="10057680" cy="3382560"/>
          </a:xfrm>
          <a:prstGeom prst="roundRect">
            <a:avLst>
              <a:gd name="adj" fmla="val 16667"/>
            </a:avLst>
          </a:prstGeom>
          <a:solidFill>
            <a:srgbClr val="0E283F"/>
          </a:solidFill>
          <a:ln w="19050">
            <a:solidFill>
              <a:srgbClr val="50D2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067" name="TextBox 6066"/>
          <p:cNvSpPr txBox="1"/>
          <p:nvPr/>
        </p:nvSpPr>
        <p:spPr>
          <a:xfrm>
            <a:off x="502920" y="10972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C4DCF2"/>
                </a:solidFill>
                <a:latin typeface="Arial"/>
              </a:rPr>
              <a:t>Урок 12 · часть II · временные ряды</a:t>
            </a:r>
          </a:p>
        </p:txBody>
      </p:sp>
      <p:sp>
        <p:nvSpPr>
          <p:cNvPr id="6068" name="Rectangle 6067"/>
          <p:cNvSpPr/>
          <p:nvPr/>
        </p:nvSpPr>
        <p:spPr>
          <a:xfrm>
            <a:off x="502920" y="438912"/>
            <a:ext cx="10972800" cy="18288"/>
          </a:xfrm>
          <a:prstGeom prst="rect">
            <a:avLst/>
          </a:prstGeom>
          <a:solidFill>
            <a:srgbClr val="5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69" name="TextBox 6068"/>
          <p:cNvSpPr txBox="1"/>
          <p:nvPr/>
        </p:nvSpPr>
        <p:spPr>
          <a:xfrm>
            <a:off x="566928" y="603504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rial"/>
              </a:rPr>
              <a:t>Ответ</a:t>
            </a:r>
          </a:p>
        </p:txBody>
      </p:sp>
      <p:sp>
        <p:nvSpPr>
          <p:cNvPr id="6070" name="Rounded Rectangle 6069"/>
          <p:cNvSpPr/>
          <p:nvPr/>
        </p:nvSpPr>
        <p:spPr>
          <a:xfrm>
            <a:off x="914400" y="1645920"/>
            <a:ext cx="10332720" cy="3474720"/>
          </a:xfrm>
          <a:prstGeom prst="roundRect">
            <a:avLst/>
          </a:prstGeom>
          <a:solidFill>
            <a:srgbClr val="0E283F"/>
          </a:solidFill>
          <a:ln w="19050">
            <a:solidFill>
              <a:srgbClr val="5A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71" name="TextBox 6070"/>
          <p:cNvSpPr txBox="1"/>
          <p:nvPr/>
        </p:nvSpPr>
        <p:spPr>
          <a:xfrm>
            <a:off x="1325880" y="1965960"/>
            <a:ext cx="950976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5F8FC"/>
                </a:solidFill>
                <a:latin typeface="Arial"/>
              </a:rPr>
              <a:t>Не самую модную.</a:t>
            </a:r>
          </a:p>
        </p:txBody>
      </p:sp>
      <p:sp>
        <p:nvSpPr>
          <p:cNvPr id="6072" name="TextBox 6071"/>
          <p:cNvSpPr txBox="1"/>
          <p:nvPr/>
        </p:nvSpPr>
        <p:spPr>
          <a:xfrm>
            <a:off x="1417320" y="3520440"/>
            <a:ext cx="93268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C4DCF2"/>
                </a:solidFill>
                <a:latin typeface="Arial"/>
              </a:rPr>
              <a:t>Нужна модель, подходящая к данным, и честная проверка на будущих наблюдениях.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9" name="Shape 0"/>
          <p:cNvSpPr/>
          <p:nvPr/>
        </p:nvSpPr>
        <p:spPr>
          <a:xfrm>
            <a:off x="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0" name="Shape 1"/>
          <p:cNvSpPr/>
          <p:nvPr/>
        </p:nvSpPr>
        <p:spPr>
          <a:xfrm>
            <a:off x="45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1" name="Shape 2"/>
          <p:cNvSpPr/>
          <p:nvPr/>
        </p:nvSpPr>
        <p:spPr>
          <a:xfrm>
            <a:off x="914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2" name="Shape 3"/>
          <p:cNvSpPr/>
          <p:nvPr/>
        </p:nvSpPr>
        <p:spPr>
          <a:xfrm>
            <a:off x="1371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3" name="Shape 4"/>
          <p:cNvSpPr/>
          <p:nvPr/>
        </p:nvSpPr>
        <p:spPr>
          <a:xfrm>
            <a:off x="1828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4" name="Shape 5"/>
          <p:cNvSpPr/>
          <p:nvPr/>
        </p:nvSpPr>
        <p:spPr>
          <a:xfrm>
            <a:off x="2286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5" name="Shape 6"/>
          <p:cNvSpPr/>
          <p:nvPr/>
        </p:nvSpPr>
        <p:spPr>
          <a:xfrm>
            <a:off x="2743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6" name="Shape 7"/>
          <p:cNvSpPr/>
          <p:nvPr/>
        </p:nvSpPr>
        <p:spPr>
          <a:xfrm>
            <a:off x="3200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7" name="Shape 8"/>
          <p:cNvSpPr/>
          <p:nvPr/>
        </p:nvSpPr>
        <p:spPr>
          <a:xfrm>
            <a:off x="3657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8" name="Shape 9"/>
          <p:cNvSpPr/>
          <p:nvPr/>
        </p:nvSpPr>
        <p:spPr>
          <a:xfrm>
            <a:off x="4114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79" name="Shape 10"/>
          <p:cNvSpPr/>
          <p:nvPr/>
        </p:nvSpPr>
        <p:spPr>
          <a:xfrm>
            <a:off x="4572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0" name="Shape 11"/>
          <p:cNvSpPr/>
          <p:nvPr/>
        </p:nvSpPr>
        <p:spPr>
          <a:xfrm>
            <a:off x="5029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1" name="Shape 12"/>
          <p:cNvSpPr/>
          <p:nvPr/>
        </p:nvSpPr>
        <p:spPr>
          <a:xfrm>
            <a:off x="5486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2" name="Shape 13"/>
          <p:cNvSpPr/>
          <p:nvPr/>
        </p:nvSpPr>
        <p:spPr>
          <a:xfrm>
            <a:off x="5943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3" name="Shape 14"/>
          <p:cNvSpPr/>
          <p:nvPr/>
        </p:nvSpPr>
        <p:spPr>
          <a:xfrm>
            <a:off x="6400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4" name="Shape 15"/>
          <p:cNvSpPr/>
          <p:nvPr/>
        </p:nvSpPr>
        <p:spPr>
          <a:xfrm>
            <a:off x="6858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5" name="Shape 16"/>
          <p:cNvSpPr/>
          <p:nvPr/>
        </p:nvSpPr>
        <p:spPr>
          <a:xfrm>
            <a:off x="7315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6" name="Shape 17"/>
          <p:cNvSpPr/>
          <p:nvPr/>
        </p:nvSpPr>
        <p:spPr>
          <a:xfrm>
            <a:off x="7772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7" name="Shape 18"/>
          <p:cNvSpPr/>
          <p:nvPr/>
        </p:nvSpPr>
        <p:spPr>
          <a:xfrm>
            <a:off x="8229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8" name="Shape 19"/>
          <p:cNvSpPr/>
          <p:nvPr/>
        </p:nvSpPr>
        <p:spPr>
          <a:xfrm>
            <a:off x="8686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9" name="Shape 20"/>
          <p:cNvSpPr/>
          <p:nvPr/>
        </p:nvSpPr>
        <p:spPr>
          <a:xfrm>
            <a:off x="9144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0" name="Shape 21"/>
          <p:cNvSpPr/>
          <p:nvPr/>
        </p:nvSpPr>
        <p:spPr>
          <a:xfrm>
            <a:off x="9601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1" name="Shape 22"/>
          <p:cNvSpPr/>
          <p:nvPr/>
        </p:nvSpPr>
        <p:spPr>
          <a:xfrm>
            <a:off x="100584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2" name="Shape 23"/>
          <p:cNvSpPr/>
          <p:nvPr/>
        </p:nvSpPr>
        <p:spPr>
          <a:xfrm>
            <a:off x="105156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3" name="Shape 24"/>
          <p:cNvSpPr/>
          <p:nvPr/>
        </p:nvSpPr>
        <p:spPr>
          <a:xfrm>
            <a:off x="109728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4" name="Shape 25"/>
          <p:cNvSpPr/>
          <p:nvPr/>
        </p:nvSpPr>
        <p:spPr>
          <a:xfrm>
            <a:off x="114300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5" name="Shape 26"/>
          <p:cNvSpPr/>
          <p:nvPr/>
        </p:nvSpPr>
        <p:spPr>
          <a:xfrm>
            <a:off x="11887200" y="0"/>
            <a:ext cx="360" cy="685800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6" name="Shape 27"/>
          <p:cNvSpPr/>
          <p:nvPr/>
        </p:nvSpPr>
        <p:spPr>
          <a:xfrm>
            <a:off x="0" y="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7" name="Shape 28"/>
          <p:cNvSpPr/>
          <p:nvPr/>
        </p:nvSpPr>
        <p:spPr>
          <a:xfrm>
            <a:off x="0" y="457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8" name="Shape 29"/>
          <p:cNvSpPr/>
          <p:nvPr/>
        </p:nvSpPr>
        <p:spPr>
          <a:xfrm>
            <a:off x="0" y="914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9" name="Shape 30"/>
          <p:cNvSpPr/>
          <p:nvPr/>
        </p:nvSpPr>
        <p:spPr>
          <a:xfrm>
            <a:off x="0" y="1371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0" name="Shape 31"/>
          <p:cNvSpPr/>
          <p:nvPr/>
        </p:nvSpPr>
        <p:spPr>
          <a:xfrm>
            <a:off x="0" y="1828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1" name="Shape 32"/>
          <p:cNvSpPr/>
          <p:nvPr/>
        </p:nvSpPr>
        <p:spPr>
          <a:xfrm>
            <a:off x="0" y="2286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2" name="Shape 33"/>
          <p:cNvSpPr/>
          <p:nvPr/>
        </p:nvSpPr>
        <p:spPr>
          <a:xfrm>
            <a:off x="0" y="2743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3" name="Shape 34"/>
          <p:cNvSpPr/>
          <p:nvPr/>
        </p:nvSpPr>
        <p:spPr>
          <a:xfrm>
            <a:off x="0" y="3200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4" name="Shape 35"/>
          <p:cNvSpPr/>
          <p:nvPr/>
        </p:nvSpPr>
        <p:spPr>
          <a:xfrm>
            <a:off x="0" y="3657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5" name="Shape 36"/>
          <p:cNvSpPr/>
          <p:nvPr/>
        </p:nvSpPr>
        <p:spPr>
          <a:xfrm>
            <a:off x="0" y="4114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6" name="Shape 37"/>
          <p:cNvSpPr/>
          <p:nvPr/>
        </p:nvSpPr>
        <p:spPr>
          <a:xfrm>
            <a:off x="0" y="4572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7" name="Shape 38"/>
          <p:cNvSpPr/>
          <p:nvPr/>
        </p:nvSpPr>
        <p:spPr>
          <a:xfrm>
            <a:off x="0" y="50292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8" name="Shape 39"/>
          <p:cNvSpPr/>
          <p:nvPr/>
        </p:nvSpPr>
        <p:spPr>
          <a:xfrm>
            <a:off x="0" y="54864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09" name="Shape 40"/>
          <p:cNvSpPr/>
          <p:nvPr/>
        </p:nvSpPr>
        <p:spPr>
          <a:xfrm>
            <a:off x="0" y="59436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0" name="Shape 41"/>
          <p:cNvSpPr/>
          <p:nvPr/>
        </p:nvSpPr>
        <p:spPr>
          <a:xfrm>
            <a:off x="0" y="64008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1" name="Shape 42"/>
          <p:cNvSpPr/>
          <p:nvPr/>
        </p:nvSpPr>
        <p:spPr>
          <a:xfrm>
            <a:off x="0" y="6858000"/>
            <a:ext cx="12191400" cy="360"/>
          </a:xfrm>
          <a:prstGeom prst="line">
            <a:avLst/>
          </a:prstGeom>
          <a:ln w="3175">
            <a:solidFill>
              <a:srgbClr val="0D3452">
                <a:alpha val="2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2" name="Shape 43"/>
          <p:cNvSpPr/>
          <p:nvPr/>
        </p:nvSpPr>
        <p:spPr>
          <a:xfrm>
            <a:off x="0" y="0"/>
            <a:ext cx="12190680" cy="6856920"/>
          </a:xfrm>
          <a:prstGeom prst="rect">
            <a:avLst/>
          </a:prstGeom>
          <a:solidFill>
            <a:srgbClr val="071B2E">
              <a:alpha val="92000"/>
            </a:srgbClr>
          </a:solidFill>
          <a:ln w="12700">
            <a:solidFill>
              <a:srgbClr val="071B2E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3" name="Shape 44"/>
          <p:cNvSpPr/>
          <p:nvPr/>
        </p:nvSpPr>
        <p:spPr>
          <a:xfrm>
            <a:off x="411480" y="310680"/>
            <a:ext cx="11384280" cy="360"/>
          </a:xfrm>
          <a:prstGeom prst="line">
            <a:avLst/>
          </a:prstGeom>
          <a:ln w="13970">
            <a:solidFill>
              <a:srgbClr val="31D7F7">
                <a:alpha val="88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4" name="Text 45"/>
          <p:cNvSpPr/>
          <p:nvPr/>
        </p:nvSpPr>
        <p:spPr>
          <a:xfrm>
            <a:off x="502920" y="91440"/>
            <a:ext cx="5211000" cy="209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C5DDF1"/>
                </a:solidFill>
                <a:effectLst/>
                <a:uFillTx/>
                <a:latin typeface="Arial"/>
                <a:ea typeface="Arial"/>
              </a:rPr>
              <a:t>Урок 12 · часть II · временные ряды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5" name="Text 46"/>
          <p:cNvSpPr/>
          <p:nvPr/>
        </p:nvSpPr>
        <p:spPr>
          <a:xfrm>
            <a:off x="567000" y="548640"/>
            <a:ext cx="1106316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9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СТОП, ПРОВЕРЯЕМ!</a:t>
            </a:r>
            <a:endParaRPr lang="en-US" sz="2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6" name="Text 47"/>
          <p:cNvSpPr/>
          <p:nvPr/>
        </p:nvSpPr>
        <p:spPr>
          <a:xfrm>
            <a:off x="603360" y="1170360"/>
            <a:ext cx="10697400" cy="456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5F8FC"/>
                </a:solidFill>
                <a:effectLst/>
                <a:uFillTx/>
                <a:latin typeface="Arial"/>
                <a:ea typeface="Arial"/>
              </a:rPr>
              <a:t>Алгоритм может выглядеть умным. Мы обязаны понимать, на чём основано его решение.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7" name="Text 48"/>
          <p:cNvSpPr/>
          <p:nvPr/>
        </p:nvSpPr>
        <p:spPr>
          <a:xfrm>
            <a:off x="822960" y="2057400"/>
            <a:ext cx="10423080" cy="14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4F7FB"/>
                </a:solidFill>
                <a:effectLst/>
                <a:uFillTx/>
                <a:latin typeface="Arial"/>
                <a:ea typeface="Arial"/>
              </a:rPr>
              <a:t>Алгоритм может выглядеть умным. Мы обязаны понимать, на чём основано его решение.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CE433C-220F-1F65-68F6-DE4EFB0AF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906C46-8A77-7FFA-F410-08016BF4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98" y="0"/>
            <a:ext cx="1054640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AF0D01-32A8-5F61-DA03-3BD02104B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65" y="1561746"/>
            <a:ext cx="4620270" cy="506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1518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DF5039-5491-C94F-883A-22F99F290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2B4F79-9553-B534-F75A-95657D714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33" y="0"/>
            <a:ext cx="10391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702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9DE6FB-11F1-2DCA-1DA8-3EE5C17FB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15FC85-22C0-952C-DA4C-EF82045A9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153" y="599680"/>
            <a:ext cx="6039693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6839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4C61B8-1A78-D9B3-1FF4-B6662B52F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7C7D5B-0545-DAE4-A85A-907F41EBB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065"/>
            <a:ext cx="12192000" cy="650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29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</TotalTime>
  <Words>5092</Words>
  <Application>Microsoft Office PowerPoint</Application>
  <PresentationFormat>Widescreen</PresentationFormat>
  <Paragraphs>830</Paragraphs>
  <Slides>121</Slides>
  <Notes>121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6" baseType="lpstr"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Igor Kleiner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Igor Kleiner</dc:creator>
  <cp:lastModifiedBy>איגור קליינר</cp:lastModifiedBy>
  <cp:revision>9</cp:revision>
  <dcterms:modified xsi:type="dcterms:W3CDTF">2026-10-03T13:43:33Z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2026-09-25T21:36:10Z</dcterms:created>
  <dc:creator>Igor Kleiner / OpenAI</dc:creator>
  <dc:description/>
  <dc:language>en-US</dc:language>
  <cp:lastModifiedBy>Igor Kleiner / OpenAI</cp:lastModifiedBy>
  <dcterms:modified xsi:type="dcterms:W3CDTF">2026-09-25T21:36:10Z</dcterms:modified>
  <cp:revision>1</cp:revision>
  <dc:subject>Анализ данных в век ИИ — Урок 12, часть II</dc:subject>
  <dc:title>Временные ряды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95</vt:r8>
  </property>
  <property fmtid="{D5CDD505-2E9C-101B-9397-08002B2CF9AE}" pid="3" name="PresentationFormat">
    <vt:lpwstr>On-screen Show (16:9)</vt:lpwstr>
  </property>
  <property fmtid="{D5CDD505-2E9C-101B-9397-08002B2CF9AE}" pid="4" name="Slides">
    <vt:r8>95</vt:r8>
  </property>
</Properties>
</file>